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82" r:id="rId6"/>
    <p:sldMasterId id="2147483700" r:id="rId7"/>
  </p:sldMasterIdLst>
  <p:notesMasterIdLst>
    <p:notesMasterId r:id="rId53"/>
  </p:notesMasterIdLst>
  <p:sldIdLst>
    <p:sldId id="368" r:id="rId8"/>
    <p:sldId id="268" r:id="rId9"/>
    <p:sldId id="2147469745" r:id="rId10"/>
    <p:sldId id="2147471311" r:id="rId11"/>
    <p:sldId id="2147471290" r:id="rId12"/>
    <p:sldId id="2147469771" r:id="rId13"/>
    <p:sldId id="2147469748" r:id="rId14"/>
    <p:sldId id="2147469749" r:id="rId15"/>
    <p:sldId id="369" r:id="rId16"/>
    <p:sldId id="392" r:id="rId17"/>
    <p:sldId id="400" r:id="rId18"/>
    <p:sldId id="2147469744" r:id="rId19"/>
    <p:sldId id="2147469740" r:id="rId20"/>
    <p:sldId id="4109" r:id="rId21"/>
    <p:sldId id="2147469750" r:id="rId22"/>
    <p:sldId id="2147469751" r:id="rId23"/>
    <p:sldId id="2147469769" r:id="rId24"/>
    <p:sldId id="2147469770" r:id="rId25"/>
    <p:sldId id="2147471291" r:id="rId26"/>
    <p:sldId id="2147471292" r:id="rId27"/>
    <p:sldId id="2147374922" r:id="rId28"/>
    <p:sldId id="2147471293" r:id="rId29"/>
    <p:sldId id="2147471301" r:id="rId30"/>
    <p:sldId id="2147471300" r:id="rId31"/>
    <p:sldId id="2147471302" r:id="rId32"/>
    <p:sldId id="2147471303" r:id="rId33"/>
    <p:sldId id="2147471304" r:id="rId34"/>
    <p:sldId id="2147471305" r:id="rId35"/>
    <p:sldId id="2147469754" r:id="rId36"/>
    <p:sldId id="2147469761" r:id="rId37"/>
    <p:sldId id="2147471296" r:id="rId38"/>
    <p:sldId id="2147471298" r:id="rId39"/>
    <p:sldId id="2147471299" r:id="rId40"/>
    <p:sldId id="2147471297" r:id="rId41"/>
    <p:sldId id="2147469760" r:id="rId42"/>
    <p:sldId id="2147471306" r:id="rId43"/>
    <p:sldId id="2147471307" r:id="rId44"/>
    <p:sldId id="2147471308" r:id="rId45"/>
    <p:sldId id="2147471309" r:id="rId46"/>
    <p:sldId id="2147471289" r:id="rId47"/>
    <p:sldId id="2147471266" r:id="rId48"/>
    <p:sldId id="2147471294" r:id="rId49"/>
    <p:sldId id="375" r:id="rId50"/>
    <p:sldId id="2147469768" r:id="rId51"/>
    <p:sldId id="214746976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A8D73-52B4-4D9E-913C-EAE85AD8AC59}" v="33" dt="2023-05-18T12:30:40.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file:///\\AMWBUDAT01\ES\Clients\Dover\03%20SBT\Figures%20for%20SBT%20Intro%20Train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sponlinenam-my.sharepoint.com/personal/susan_mcnichols_wsp_com/Documents/Corning/Target%20Achievement%20Roadmap%20Chart%20Templat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1396202260834E-2"/>
          <c:y val="9.990645624132366E-2"/>
          <c:w val="0.88036435506438082"/>
          <c:h val="0.64044681199122599"/>
        </c:manualLayout>
      </c:layout>
      <c:areaChart>
        <c:grouping val="stacked"/>
        <c:varyColors val="0"/>
        <c:ser>
          <c:idx val="3"/>
          <c:order val="3"/>
          <c:tx>
            <c:strRef>
              <c:f>'Achievement Roadmap'!$G$2</c:f>
              <c:strCache>
                <c:ptCount val="1"/>
                <c:pt idx="0">
                  <c:v>Base</c:v>
                </c:pt>
              </c:strCache>
            </c:strRef>
          </c:tx>
          <c:spPr>
            <a:solidFill>
              <a:schemeClr val="accent5">
                <a:lumMod val="75000"/>
                <a:alpha val="50000"/>
              </a:schemeClr>
            </a:solidFill>
            <a:ln>
              <a:noFill/>
            </a:ln>
            <a:effectLst/>
          </c:spPr>
          <c:cat>
            <c:numRef>
              <c:f>'Achievement Roadmap'!$B$3:$B$23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'Achievement Roadmap'!$G$3:$G$23</c:f>
              <c:numCache>
                <c:formatCode>#,##0</c:formatCode>
                <c:ptCount val="21"/>
                <c:pt idx="0">
                  <c:v>214358.90000000002</c:v>
                </c:pt>
                <c:pt idx="1">
                  <c:v>202466.06900000002</c:v>
                </c:pt>
                <c:pt idx="2">
                  <c:v>190573.23800000001</c:v>
                </c:pt>
                <c:pt idx="3">
                  <c:v>178680.40700000001</c:v>
                </c:pt>
                <c:pt idx="4">
                  <c:v>166787.576</c:v>
                </c:pt>
                <c:pt idx="5">
                  <c:v>162903.74949999998</c:v>
                </c:pt>
                <c:pt idx="6">
                  <c:v>159019.92299999995</c:v>
                </c:pt>
                <c:pt idx="7">
                  <c:v>155136.09649999993</c:v>
                </c:pt>
                <c:pt idx="8">
                  <c:v>151252.26999999996</c:v>
                </c:pt>
                <c:pt idx="9">
                  <c:v>135073.35999999999</c:v>
                </c:pt>
                <c:pt idx="10">
                  <c:v>131696.52599999998</c:v>
                </c:pt>
                <c:pt idx="11">
                  <c:v>128319.69199999998</c:v>
                </c:pt>
                <c:pt idx="12">
                  <c:v>124942.85799999998</c:v>
                </c:pt>
                <c:pt idx="13">
                  <c:v>121566.02399999998</c:v>
                </c:pt>
                <c:pt idx="14">
                  <c:v>118189.18999999997</c:v>
                </c:pt>
                <c:pt idx="15">
                  <c:v>114812.35599999997</c:v>
                </c:pt>
                <c:pt idx="16">
                  <c:v>111435.52199999997</c:v>
                </c:pt>
                <c:pt idx="17">
                  <c:v>108058.68799999997</c:v>
                </c:pt>
                <c:pt idx="18">
                  <c:v>104681.85399999996</c:v>
                </c:pt>
                <c:pt idx="19">
                  <c:v>101305.01999999996</c:v>
                </c:pt>
                <c:pt idx="20">
                  <c:v>97928.185999999987</c:v>
                </c:pt>
              </c:numCache>
            </c:numRef>
          </c:val>
          <c:extLst>
            <c:ext xmlns:c16="http://schemas.microsoft.com/office/drawing/2014/chart" uri="{C3380CC4-5D6E-409C-BE32-E72D297353CC}">
              <c16:uniqueId val="{00000000-6C57-4F51-83FC-77A2352F018A}"/>
            </c:ext>
          </c:extLst>
        </c:ser>
        <c:ser>
          <c:idx val="4"/>
          <c:order val="4"/>
          <c:tx>
            <c:strRef>
              <c:f>'Achievement Roadmap'!$I$2</c:f>
              <c:strCache>
                <c:ptCount val="1"/>
                <c:pt idx="0">
                  <c:v>Necessary Reductions</c:v>
                </c:pt>
              </c:strCache>
            </c:strRef>
          </c:tx>
          <c:spPr>
            <a:solidFill>
              <a:schemeClr val="accent2">
                <a:lumMod val="50000"/>
                <a:alpha val="50000"/>
              </a:schemeClr>
            </a:solidFill>
            <a:ln>
              <a:noFill/>
            </a:ln>
            <a:effectLst/>
          </c:spPr>
          <c:cat>
            <c:numRef>
              <c:f>'Achievement Roadmap'!$B$3:$B$23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'Achievement Roadmap'!$I$3:$I$23</c:f>
              <c:numCache>
                <c:formatCode>General</c:formatCode>
                <c:ptCount val="21"/>
                <c:pt idx="9" formatCode="#,##0">
                  <c:v>0</c:v>
                </c:pt>
                <c:pt idx="10" formatCode="#,##0">
                  <c:v>3376.8340000000026</c:v>
                </c:pt>
                <c:pt idx="11" formatCode="#,##0">
                  <c:v>6753.6680000000051</c:v>
                </c:pt>
                <c:pt idx="12" formatCode="#,##0">
                  <c:v>10130.502000000008</c:v>
                </c:pt>
                <c:pt idx="13" formatCode="#,##0">
                  <c:v>13507.33600000001</c:v>
                </c:pt>
                <c:pt idx="14" formatCode="#,##0">
                  <c:v>16884.170000000013</c:v>
                </c:pt>
                <c:pt idx="15" formatCode="#,##0">
                  <c:v>20261.004000000015</c:v>
                </c:pt>
                <c:pt idx="16" formatCode="#,##0">
                  <c:v>23637.838000000018</c:v>
                </c:pt>
                <c:pt idx="17" formatCode="#,##0">
                  <c:v>27014.67200000002</c:v>
                </c:pt>
                <c:pt idx="18" formatCode="#,##0">
                  <c:v>30391.506000000023</c:v>
                </c:pt>
                <c:pt idx="19" formatCode="#,##0">
                  <c:v>33768.340000000026</c:v>
                </c:pt>
                <c:pt idx="20" formatCode="#,##0">
                  <c:v>37145.173999999999</c:v>
                </c:pt>
              </c:numCache>
            </c:numRef>
          </c:val>
          <c:extLst>
            <c:ext xmlns:c16="http://schemas.microsoft.com/office/drawing/2014/chart" uri="{C3380CC4-5D6E-409C-BE32-E72D297353CC}">
              <c16:uniqueId val="{00000001-6C57-4F51-83FC-77A2352F018A}"/>
            </c:ext>
          </c:extLst>
        </c:ser>
        <c:ser>
          <c:idx val="6"/>
          <c:order val="6"/>
          <c:tx>
            <c:strRef>
              <c:f>'Achievement Roadmap'!$H$2</c:f>
              <c:strCache>
                <c:ptCount val="1"/>
                <c:pt idx="0">
                  <c:v>Projected Emissions</c:v>
                </c:pt>
              </c:strCache>
            </c:strRef>
          </c:tx>
          <c:spPr>
            <a:solidFill>
              <a:schemeClr val="tx2">
                <a:alpha val="50000"/>
              </a:schemeClr>
            </a:solidFill>
            <a:ln>
              <a:noFill/>
            </a:ln>
            <a:effectLst/>
          </c:spPr>
          <c:val>
            <c:numRef>
              <c:f>'Achievement Roadmap'!$H$3:$H$23</c:f>
              <c:numCache>
                <c:formatCode>General</c:formatCode>
                <c:ptCount val="21"/>
                <c:pt idx="9" formatCode="#,##0">
                  <c:v>0</c:v>
                </c:pt>
                <c:pt idx="10" formatCode="#,##0">
                  <c:v>5402.9343999999983</c:v>
                </c:pt>
                <c:pt idx="11" formatCode="#,##0">
                  <c:v>10805.868799999997</c:v>
                </c:pt>
                <c:pt idx="12" formatCode="#,##0">
                  <c:v>16208.803199999995</c:v>
                </c:pt>
                <c:pt idx="13" formatCode="#,##0">
                  <c:v>21611.737599999993</c:v>
                </c:pt>
                <c:pt idx="14" formatCode="#,##0">
                  <c:v>27014.671999999991</c:v>
                </c:pt>
                <c:pt idx="15" formatCode="#,##0">
                  <c:v>32417.60639999999</c:v>
                </c:pt>
                <c:pt idx="16" formatCode="#,##0">
                  <c:v>37820.540799999988</c:v>
                </c:pt>
                <c:pt idx="17" formatCode="#,##0">
                  <c:v>43223.475199999986</c:v>
                </c:pt>
                <c:pt idx="18" formatCode="#,##0">
                  <c:v>48626.409599999984</c:v>
                </c:pt>
                <c:pt idx="19" formatCode="#,##0">
                  <c:v>54029.343999999983</c:v>
                </c:pt>
                <c:pt idx="20" formatCode="#,##0">
                  <c:v>59432.27840000001</c:v>
                </c:pt>
              </c:numCache>
            </c:numRef>
          </c:val>
          <c:extLst>
            <c:ext xmlns:c16="http://schemas.microsoft.com/office/drawing/2014/chart" uri="{C3380CC4-5D6E-409C-BE32-E72D297353CC}">
              <c16:uniqueId val="{00000002-6C57-4F51-83FC-77A2352F018A}"/>
            </c:ext>
          </c:extLst>
        </c:ser>
        <c:dLbls>
          <c:showLegendKey val="0"/>
          <c:showVal val="0"/>
          <c:showCatName val="0"/>
          <c:showSerName val="0"/>
          <c:showPercent val="0"/>
          <c:showBubbleSize val="0"/>
        </c:dLbls>
        <c:axId val="1777759592"/>
        <c:axId val="1777760904"/>
      </c:areaChart>
      <c:lineChart>
        <c:grouping val="standard"/>
        <c:varyColors val="0"/>
        <c:ser>
          <c:idx val="0"/>
          <c:order val="0"/>
          <c:tx>
            <c:strRef>
              <c:f>'Achievement Roadmap'!$C$2</c:f>
              <c:strCache>
                <c:ptCount val="1"/>
                <c:pt idx="0">
                  <c:v>Historical Emissions</c:v>
                </c:pt>
              </c:strCache>
            </c:strRef>
          </c:tx>
          <c:spPr>
            <a:ln w="28575" cap="rnd">
              <a:solidFill>
                <a:schemeClr val="accent1"/>
              </a:solidFill>
              <a:round/>
            </a:ln>
            <a:effectLst/>
          </c:spPr>
          <c:marker>
            <c:symbol val="none"/>
          </c:marker>
          <c:cat>
            <c:numRef>
              <c:f>'Achievement Roadmap'!$B$3:$B$23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'Achievement Roadmap'!$C$3:$C$23</c:f>
              <c:numCache>
                <c:formatCode>#,##0</c:formatCode>
                <c:ptCount val="21"/>
                <c:pt idx="0">
                  <c:v>214358.90000000002</c:v>
                </c:pt>
                <c:pt idx="1">
                  <c:v>202466.06900000002</c:v>
                </c:pt>
                <c:pt idx="2">
                  <c:v>190573.23800000001</c:v>
                </c:pt>
                <c:pt idx="3">
                  <c:v>178680.40700000001</c:v>
                </c:pt>
                <c:pt idx="4">
                  <c:v>166787.576</c:v>
                </c:pt>
                <c:pt idx="5">
                  <c:v>162903.74949999998</c:v>
                </c:pt>
                <c:pt idx="6">
                  <c:v>159019.92299999995</c:v>
                </c:pt>
                <c:pt idx="7">
                  <c:v>155136.09649999993</c:v>
                </c:pt>
                <c:pt idx="8">
                  <c:v>151252.26999999996</c:v>
                </c:pt>
                <c:pt idx="9">
                  <c:v>135073.35999999999</c:v>
                </c:pt>
              </c:numCache>
            </c:numRef>
          </c:val>
          <c:smooth val="0"/>
          <c:extLst>
            <c:ext xmlns:c16="http://schemas.microsoft.com/office/drawing/2014/chart" uri="{C3380CC4-5D6E-409C-BE32-E72D297353CC}">
              <c16:uniqueId val="{00000003-6C57-4F51-83FC-77A2352F018A}"/>
            </c:ext>
          </c:extLst>
        </c:ser>
        <c:ser>
          <c:idx val="1"/>
          <c:order val="1"/>
          <c:tx>
            <c:strRef>
              <c:f>'Achievement Roadmap'!$D$2</c:f>
              <c:strCache>
                <c:ptCount val="1"/>
                <c:pt idx="0">
                  <c:v>Goal Emissions</c:v>
                </c:pt>
              </c:strCache>
            </c:strRef>
          </c:tx>
          <c:spPr>
            <a:ln w="28575" cap="rnd">
              <a:solidFill>
                <a:schemeClr val="accent2">
                  <a:lumMod val="50000"/>
                </a:schemeClr>
              </a:solidFill>
              <a:prstDash val="dash"/>
              <a:round/>
            </a:ln>
            <a:effectLst/>
          </c:spPr>
          <c:marker>
            <c:symbol val="none"/>
          </c:marker>
          <c:cat>
            <c:numRef>
              <c:f>'Achievement Roadmap'!$B$3:$B$23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'Achievement Roadmap'!$D$3:$D$23</c:f>
              <c:numCache>
                <c:formatCode>General</c:formatCode>
                <c:ptCount val="21"/>
                <c:pt idx="9" formatCode="#,##0">
                  <c:v>135073.35999999999</c:v>
                </c:pt>
                <c:pt idx="10" formatCode="#,##0">
                  <c:v>131696.52599999998</c:v>
                </c:pt>
                <c:pt idx="11" formatCode="#,##0">
                  <c:v>128319.69199999998</c:v>
                </c:pt>
                <c:pt idx="12" formatCode="#,##0">
                  <c:v>124942.85799999998</c:v>
                </c:pt>
                <c:pt idx="13" formatCode="#,##0">
                  <c:v>121566.02399999998</c:v>
                </c:pt>
                <c:pt idx="14" formatCode="#,##0">
                  <c:v>118189.18999999997</c:v>
                </c:pt>
                <c:pt idx="15" formatCode="#,##0">
                  <c:v>114812.35599999997</c:v>
                </c:pt>
                <c:pt idx="16" formatCode="#,##0">
                  <c:v>111435.52199999997</c:v>
                </c:pt>
                <c:pt idx="17" formatCode="#,##0">
                  <c:v>108058.68799999997</c:v>
                </c:pt>
                <c:pt idx="18" formatCode="#,##0">
                  <c:v>104681.85399999996</c:v>
                </c:pt>
                <c:pt idx="19" formatCode="#,##0">
                  <c:v>101305.01999999996</c:v>
                </c:pt>
                <c:pt idx="20" formatCode="#,##0">
                  <c:v>97928.185999999987</c:v>
                </c:pt>
              </c:numCache>
            </c:numRef>
          </c:val>
          <c:smooth val="0"/>
          <c:extLst>
            <c:ext xmlns:c16="http://schemas.microsoft.com/office/drawing/2014/chart" uri="{C3380CC4-5D6E-409C-BE32-E72D297353CC}">
              <c16:uniqueId val="{00000004-6C57-4F51-83FC-77A2352F018A}"/>
            </c:ext>
          </c:extLst>
        </c:ser>
        <c:ser>
          <c:idx val="2"/>
          <c:order val="2"/>
          <c:tx>
            <c:strRef>
              <c:f>'Achievement Roadmap'!$E$2</c:f>
              <c:strCache>
                <c:ptCount val="1"/>
                <c:pt idx="0">
                  <c:v>Business As Usual</c:v>
                </c:pt>
              </c:strCache>
            </c:strRef>
          </c:tx>
          <c:spPr>
            <a:ln w="28575" cap="rnd">
              <a:solidFill>
                <a:schemeClr val="tx2"/>
              </a:solidFill>
              <a:prstDash val="sysDot"/>
              <a:round/>
            </a:ln>
            <a:effectLst/>
          </c:spPr>
          <c:marker>
            <c:symbol val="none"/>
          </c:marker>
          <c:cat>
            <c:numRef>
              <c:f>'Achievement Roadmap'!$B$3:$B$23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'Achievement Roadmap'!$E$3:$E$23</c:f>
              <c:numCache>
                <c:formatCode>General</c:formatCode>
                <c:ptCount val="21"/>
                <c:pt idx="9" formatCode="#,##0">
                  <c:v>135073.35999999999</c:v>
                </c:pt>
                <c:pt idx="10" formatCode="#,##0">
                  <c:v>140476.29439999998</c:v>
                </c:pt>
                <c:pt idx="11" formatCode="#,##0">
                  <c:v>145879.22879999998</c:v>
                </c:pt>
                <c:pt idx="12" formatCode="#,##0">
                  <c:v>151282.16319999998</c:v>
                </c:pt>
                <c:pt idx="13" formatCode="#,##0">
                  <c:v>156685.09759999998</c:v>
                </c:pt>
                <c:pt idx="14" formatCode="#,##0">
                  <c:v>162088.03199999998</c:v>
                </c:pt>
                <c:pt idx="15" formatCode="#,##0">
                  <c:v>167490.96639999998</c:v>
                </c:pt>
                <c:pt idx="16" formatCode="#,##0">
                  <c:v>172893.90079999997</c:v>
                </c:pt>
                <c:pt idx="17" formatCode="#,##0">
                  <c:v>178296.83519999997</c:v>
                </c:pt>
                <c:pt idx="18" formatCode="#,##0">
                  <c:v>183699.76959999997</c:v>
                </c:pt>
                <c:pt idx="19" formatCode="#,##0">
                  <c:v>189102.70399999997</c:v>
                </c:pt>
                <c:pt idx="20" formatCode="#,##0">
                  <c:v>194505.6384</c:v>
                </c:pt>
              </c:numCache>
            </c:numRef>
          </c:val>
          <c:smooth val="0"/>
          <c:extLst>
            <c:ext xmlns:c16="http://schemas.microsoft.com/office/drawing/2014/chart" uri="{C3380CC4-5D6E-409C-BE32-E72D297353CC}">
              <c16:uniqueId val="{00000005-6C57-4F51-83FC-77A2352F018A}"/>
            </c:ext>
          </c:extLst>
        </c:ser>
        <c:ser>
          <c:idx val="5"/>
          <c:order val="5"/>
          <c:tx>
            <c:strRef>
              <c:f>'Achievement Roadmap'!$F$2</c:f>
              <c:strCache>
                <c:ptCount val="1"/>
              </c:strCache>
            </c:strRef>
          </c:tx>
          <c:spPr>
            <a:ln w="28575" cap="rnd">
              <a:solidFill>
                <a:schemeClr val="tx2"/>
              </a:solidFill>
              <a:prstDash val="sysDot"/>
              <a:round/>
            </a:ln>
            <a:effectLst/>
          </c:spPr>
          <c:marker>
            <c:symbol val="none"/>
          </c:marker>
          <c:val>
            <c:numRef>
              <c:f>'Achievement Roadmap'!$F$3:$F$23</c:f>
              <c:numCache>
                <c:formatCode>General</c:formatCode>
                <c:ptCount val="21"/>
                <c:pt idx="9" formatCode="#,##0">
                  <c:v>135073.35999999999</c:v>
                </c:pt>
                <c:pt idx="10" formatCode="#,##0">
                  <c:v>135073.35999999999</c:v>
                </c:pt>
                <c:pt idx="11" formatCode="#,##0">
                  <c:v>135073.35999999999</c:v>
                </c:pt>
                <c:pt idx="12" formatCode="#,##0">
                  <c:v>135073.35999999999</c:v>
                </c:pt>
                <c:pt idx="13" formatCode="#,##0">
                  <c:v>135073.35999999999</c:v>
                </c:pt>
                <c:pt idx="14" formatCode="#,##0">
                  <c:v>135073.35999999999</c:v>
                </c:pt>
                <c:pt idx="15" formatCode="#,##0">
                  <c:v>135073.35999999999</c:v>
                </c:pt>
                <c:pt idx="16" formatCode="#,##0">
                  <c:v>135073.35999999999</c:v>
                </c:pt>
                <c:pt idx="17" formatCode="#,##0">
                  <c:v>135073.35999999999</c:v>
                </c:pt>
                <c:pt idx="18" formatCode="#,##0">
                  <c:v>135073.35999999999</c:v>
                </c:pt>
                <c:pt idx="19" formatCode="#,##0">
                  <c:v>135073.35999999999</c:v>
                </c:pt>
                <c:pt idx="20" formatCode="#,##0">
                  <c:v>135073.35999999999</c:v>
                </c:pt>
              </c:numCache>
            </c:numRef>
          </c:val>
          <c:smooth val="0"/>
          <c:extLst>
            <c:ext xmlns:c16="http://schemas.microsoft.com/office/drawing/2014/chart" uri="{C3380CC4-5D6E-409C-BE32-E72D297353CC}">
              <c16:uniqueId val="{00000006-6C57-4F51-83FC-77A2352F018A}"/>
            </c:ext>
          </c:extLst>
        </c:ser>
        <c:dLbls>
          <c:showLegendKey val="0"/>
          <c:showVal val="0"/>
          <c:showCatName val="0"/>
          <c:showSerName val="0"/>
          <c:showPercent val="0"/>
          <c:showBubbleSize val="0"/>
        </c:dLbls>
        <c:marker val="1"/>
        <c:smooth val="0"/>
        <c:axId val="1777759592"/>
        <c:axId val="1777760904"/>
      </c:lineChart>
      <c:catAx>
        <c:axId val="177775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77760904"/>
        <c:crosses val="autoZero"/>
        <c:auto val="1"/>
        <c:lblAlgn val="ctr"/>
        <c:lblOffset val="100"/>
        <c:tickLblSkip val="2"/>
        <c:tickMarkSkip val="2"/>
        <c:noMultiLvlLbl val="0"/>
      </c:catAx>
      <c:valAx>
        <c:axId val="1777760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GHG Emissions (1,000 tCO2e)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77759592"/>
        <c:crosses val="autoZero"/>
        <c:crossBetween val="between"/>
        <c:dispUnits>
          <c:builtInUnit val="thousands"/>
        </c:dispUnits>
      </c:valAx>
      <c:spPr>
        <a:noFill/>
        <a:ln>
          <a:noFill/>
        </a:ln>
        <a:effectLst/>
      </c:spPr>
    </c:plotArea>
    <c:legend>
      <c:legendPos val="b"/>
      <c:legendEntry>
        <c:idx val="0"/>
        <c:delete val="1"/>
      </c:legendEntry>
      <c:layout>
        <c:manualLayout>
          <c:xMode val="edge"/>
          <c:yMode val="edge"/>
          <c:x val="6.2287270646019813E-2"/>
          <c:y val="0.87708137395371022"/>
          <c:w val="0.91219201016266227"/>
          <c:h val="0.103622376963621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3254593175853E-2"/>
          <c:y val="3.9800989355158446E-2"/>
          <c:w val="0.8991728490586075"/>
          <c:h val="0.73831348079737602"/>
        </c:manualLayout>
      </c:layout>
      <c:areaChart>
        <c:grouping val="stacked"/>
        <c:varyColors val="0"/>
        <c:ser>
          <c:idx val="3"/>
          <c:order val="3"/>
          <c:tx>
            <c:strRef>
              <c:f>'Target Roadmap'!$F$27</c:f>
              <c:strCache>
                <c:ptCount val="1"/>
                <c:pt idx="0">
                  <c:v>Base</c:v>
                </c:pt>
              </c:strCache>
            </c:strRef>
          </c:tx>
          <c:spPr>
            <a:solidFill>
              <a:srgbClr val="000000">
                <a:alpha val="25098"/>
              </a:srgbClr>
            </a:solidFill>
            <a:ln>
              <a:noFill/>
            </a:ln>
            <a:effectLst/>
          </c:spPr>
          <c:val>
            <c:numRef>
              <c:f>'Target Roadmap'!$F$28:$F$43</c:f>
              <c:numCache>
                <c:formatCode>_-* #,##0_-;\-* #,##0_-;_-* "-"??_-;_-@_-</c:formatCode>
                <c:ptCount val="16"/>
                <c:pt idx="0">
                  <c:v>3000000</c:v>
                </c:pt>
                <c:pt idx="1">
                  <c:v>3300000</c:v>
                </c:pt>
                <c:pt idx="2">
                  <c:v>3600000</c:v>
                </c:pt>
                <c:pt idx="3">
                  <c:v>3500000</c:v>
                </c:pt>
                <c:pt idx="4">
                  <c:v>3700000</c:v>
                </c:pt>
                <c:pt idx="5">
                  <c:v>3500000</c:v>
                </c:pt>
                <c:pt idx="6">
                  <c:v>3300000</c:v>
                </c:pt>
                <c:pt idx="7">
                  <c:v>3100000</c:v>
                </c:pt>
                <c:pt idx="8">
                  <c:v>2900000</c:v>
                </c:pt>
                <c:pt idx="9">
                  <c:v>2700000</c:v>
                </c:pt>
                <c:pt idx="10">
                  <c:v>2500000</c:v>
                </c:pt>
                <c:pt idx="11">
                  <c:v>2300000</c:v>
                </c:pt>
                <c:pt idx="12">
                  <c:v>2100000</c:v>
                </c:pt>
                <c:pt idx="13">
                  <c:v>1900000</c:v>
                </c:pt>
                <c:pt idx="14">
                  <c:v>1700000</c:v>
                </c:pt>
                <c:pt idx="15">
                  <c:v>1500000</c:v>
                </c:pt>
              </c:numCache>
            </c:numRef>
          </c:val>
          <c:extLst>
            <c:ext xmlns:c16="http://schemas.microsoft.com/office/drawing/2014/chart" uri="{C3380CC4-5D6E-409C-BE32-E72D297353CC}">
              <c16:uniqueId val="{00000000-7EA5-4FA1-8890-BE1A83DD0828}"/>
            </c:ext>
          </c:extLst>
        </c:ser>
        <c:ser>
          <c:idx val="6"/>
          <c:order val="4"/>
          <c:tx>
            <c:strRef>
              <c:f>'Target Roadmap'!$J$27</c:f>
              <c:strCache>
                <c:ptCount val="1"/>
                <c:pt idx="0">
                  <c:v>Innovation - Product and Supplier</c:v>
                </c:pt>
              </c:strCache>
            </c:strRef>
          </c:tx>
          <c:spPr>
            <a:solidFill>
              <a:srgbClr val="FFC000">
                <a:alpha val="50000"/>
              </a:srgbClr>
            </a:solidFill>
            <a:ln>
              <a:noFill/>
            </a:ln>
            <a:effectLst/>
          </c:spPr>
          <c:val>
            <c:numRef>
              <c:f>'Target Roadmap'!$J$28:$J$43</c:f>
              <c:numCache>
                <c:formatCode>General</c:formatCode>
                <c:ptCount val="16"/>
                <c:pt idx="4" formatCode="_-* #,##0_-;\-* #,##0_-;_-* &quot;-&quot;??_-;_-@_-">
                  <c:v>0</c:v>
                </c:pt>
                <c:pt idx="5" formatCode="_-* #,##0_-;\-* #,##0_-;_-* &quot;-&quot;??_-;_-@_-">
                  <c:v>181818.18181818182</c:v>
                </c:pt>
                <c:pt idx="6" formatCode="_-* #,##0_-;\-* #,##0_-;_-* &quot;-&quot;??_-;_-@_-">
                  <c:v>363636.36363636365</c:v>
                </c:pt>
                <c:pt idx="7" formatCode="_-* #,##0_-;\-* #,##0_-;_-* &quot;-&quot;??_-;_-@_-">
                  <c:v>545454.54545454541</c:v>
                </c:pt>
                <c:pt idx="8" formatCode="_-* #,##0_-;\-* #,##0_-;_-* &quot;-&quot;??_-;_-@_-">
                  <c:v>727272.72727272729</c:v>
                </c:pt>
                <c:pt idx="9" formatCode="_-* #,##0_-;\-* #,##0_-;_-* &quot;-&quot;??_-;_-@_-">
                  <c:v>909090.90909090918</c:v>
                </c:pt>
                <c:pt idx="10" formatCode="_-* #,##0_-;\-* #,##0_-;_-* &quot;-&quot;??_-;_-@_-">
                  <c:v>1090909.0909090911</c:v>
                </c:pt>
                <c:pt idx="11" formatCode="_-* #,##0_-;\-* #,##0_-;_-* &quot;-&quot;??_-;_-@_-">
                  <c:v>1272727.2727272729</c:v>
                </c:pt>
                <c:pt idx="12" formatCode="_-* #,##0_-;\-* #,##0_-;_-* &quot;-&quot;??_-;_-@_-">
                  <c:v>1454545.4545454548</c:v>
                </c:pt>
                <c:pt idx="13" formatCode="_-* #,##0_-;\-* #,##0_-;_-* &quot;-&quot;??_-;_-@_-">
                  <c:v>1636363.6363636367</c:v>
                </c:pt>
                <c:pt idx="14" formatCode="_-* #,##0_-;\-* #,##0_-;_-* &quot;-&quot;??_-;_-@_-">
                  <c:v>1818181.8181818186</c:v>
                </c:pt>
                <c:pt idx="15" formatCode="_-* #,##0_-;\-* #,##0_-;_-* &quot;-&quot;??_-;_-@_-">
                  <c:v>2000000</c:v>
                </c:pt>
              </c:numCache>
            </c:numRef>
          </c:val>
          <c:extLst>
            <c:ext xmlns:c16="http://schemas.microsoft.com/office/drawing/2014/chart" uri="{C3380CC4-5D6E-409C-BE32-E72D297353CC}">
              <c16:uniqueId val="{00000001-7EA5-4FA1-8890-BE1A83DD0828}"/>
            </c:ext>
          </c:extLst>
        </c:ser>
        <c:ser>
          <c:idx val="7"/>
          <c:order val="5"/>
          <c:tx>
            <c:strRef>
              <c:f>'Target Roadmap'!$I$27</c:f>
              <c:strCache>
                <c:ptCount val="1"/>
                <c:pt idx="0">
                  <c:v>FERA Reductions</c:v>
                </c:pt>
              </c:strCache>
            </c:strRef>
          </c:tx>
          <c:spPr>
            <a:solidFill>
              <a:srgbClr val="7030A0">
                <a:alpha val="50000"/>
              </a:srgbClr>
            </a:solidFill>
            <a:ln>
              <a:noFill/>
            </a:ln>
            <a:effectLst/>
          </c:spPr>
          <c:cat>
            <c:numRef>
              <c:f>'Target Roadmap'!$B$28:$B$43</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'Target Roadmap'!$I$28:$I$43</c:f>
              <c:numCache>
                <c:formatCode>General</c:formatCode>
                <c:ptCount val="16"/>
                <c:pt idx="4" formatCode="_-* #,##0_-;\-* #,##0_-;_-* &quot;-&quot;??_-;_-@_-">
                  <c:v>0</c:v>
                </c:pt>
                <c:pt idx="5" formatCode="_-* #,##0_-;\-* #,##0_-;_-* &quot;-&quot;??_-;_-@_-">
                  <c:v>36363.63636363636</c:v>
                </c:pt>
                <c:pt idx="6" formatCode="_-* #,##0_-;\-* #,##0_-;_-* &quot;-&quot;??_-;_-@_-">
                  <c:v>72727.272727272721</c:v>
                </c:pt>
                <c:pt idx="7" formatCode="_-* #,##0_-;\-* #,##0_-;_-* &quot;-&quot;??_-;_-@_-">
                  <c:v>109090.90909090909</c:v>
                </c:pt>
                <c:pt idx="8" formatCode="_-* #,##0_-;\-* #,##0_-;_-* &quot;-&quot;??_-;_-@_-">
                  <c:v>145454.54545454544</c:v>
                </c:pt>
                <c:pt idx="9" formatCode="_-* #,##0_-;\-* #,##0_-;_-* &quot;-&quot;??_-;_-@_-">
                  <c:v>181818.18181818179</c:v>
                </c:pt>
                <c:pt idx="10" formatCode="_-* #,##0_-;\-* #,##0_-;_-* &quot;-&quot;??_-;_-@_-">
                  <c:v>218181.81818181815</c:v>
                </c:pt>
                <c:pt idx="11" formatCode="_-* #,##0_-;\-* #,##0_-;_-* &quot;-&quot;??_-;_-@_-">
                  <c:v>254545.4545454545</c:v>
                </c:pt>
                <c:pt idx="12" formatCode="_-* #,##0_-;\-* #,##0_-;_-* &quot;-&quot;??_-;_-@_-">
                  <c:v>290909.09090909088</c:v>
                </c:pt>
                <c:pt idx="13" formatCode="_-* #,##0_-;\-* #,##0_-;_-* &quot;-&quot;??_-;_-@_-">
                  <c:v>327272.72727272724</c:v>
                </c:pt>
                <c:pt idx="14" formatCode="_-* #,##0_-;\-* #,##0_-;_-* &quot;-&quot;??_-;_-@_-">
                  <c:v>363636.36363636359</c:v>
                </c:pt>
                <c:pt idx="15" formatCode="_-* #,##0_-;\-* #,##0_-;_-* &quot;-&quot;??_-;_-@_-">
                  <c:v>400000</c:v>
                </c:pt>
              </c:numCache>
            </c:numRef>
          </c:val>
          <c:extLst>
            <c:ext xmlns:c16="http://schemas.microsoft.com/office/drawing/2014/chart" uri="{C3380CC4-5D6E-409C-BE32-E72D297353CC}">
              <c16:uniqueId val="{00000002-7EA5-4FA1-8890-BE1A83DD0828}"/>
            </c:ext>
          </c:extLst>
        </c:ser>
        <c:ser>
          <c:idx val="5"/>
          <c:order val="6"/>
          <c:tx>
            <c:strRef>
              <c:f>'Target Roadmap'!$H$27</c:f>
              <c:strCache>
                <c:ptCount val="1"/>
                <c:pt idx="0">
                  <c:v>Supplier GHG Reduction Targets</c:v>
                </c:pt>
              </c:strCache>
            </c:strRef>
          </c:tx>
          <c:spPr>
            <a:solidFill>
              <a:srgbClr val="00B050">
                <a:alpha val="50000"/>
              </a:srgbClr>
            </a:solidFill>
            <a:ln>
              <a:noFill/>
            </a:ln>
            <a:effectLst/>
          </c:spPr>
          <c:val>
            <c:numRef>
              <c:f>'Target Roadmap'!$H$28:$H$43</c:f>
              <c:numCache>
                <c:formatCode>General</c:formatCode>
                <c:ptCount val="16"/>
                <c:pt idx="4" formatCode="_-* #,##0_-;\-* #,##0_-;_-* &quot;-&quot;??_-;_-@_-">
                  <c:v>0</c:v>
                </c:pt>
                <c:pt idx="5" formatCode="_-* #,##0_-;\-* #,##0_-;_-* &quot;-&quot;??_-;_-@_-">
                  <c:v>109090.90909090909</c:v>
                </c:pt>
                <c:pt idx="6" formatCode="_-* #,##0_-;\-* #,##0_-;_-* &quot;-&quot;??_-;_-@_-">
                  <c:v>218181.81818181818</c:v>
                </c:pt>
                <c:pt idx="7" formatCode="_-* #,##0_-;\-* #,##0_-;_-* &quot;-&quot;??_-;_-@_-">
                  <c:v>327272.72727272729</c:v>
                </c:pt>
                <c:pt idx="8" formatCode="_-* #,##0_-;\-* #,##0_-;_-* &quot;-&quot;??_-;_-@_-">
                  <c:v>436363.63636363635</c:v>
                </c:pt>
                <c:pt idx="9" formatCode="_-* #,##0_-;\-* #,##0_-;_-* &quot;-&quot;??_-;_-@_-">
                  <c:v>545454.54545454541</c:v>
                </c:pt>
                <c:pt idx="10" formatCode="_-* #,##0_-;\-* #,##0_-;_-* &quot;-&quot;??_-;_-@_-">
                  <c:v>654545.45454545447</c:v>
                </c:pt>
                <c:pt idx="11" formatCode="_-* #,##0_-;\-* #,##0_-;_-* &quot;-&quot;??_-;_-@_-">
                  <c:v>763636.36363636353</c:v>
                </c:pt>
                <c:pt idx="12" formatCode="_-* #,##0_-;\-* #,##0_-;_-* &quot;-&quot;??_-;_-@_-">
                  <c:v>872727.27272727259</c:v>
                </c:pt>
                <c:pt idx="13" formatCode="_-* #,##0_-;\-* #,##0_-;_-* &quot;-&quot;??_-;_-@_-">
                  <c:v>981818.18181818165</c:v>
                </c:pt>
                <c:pt idx="14" formatCode="_-* #,##0_-;\-* #,##0_-;_-* &quot;-&quot;??_-;_-@_-">
                  <c:v>1090909.0909090908</c:v>
                </c:pt>
                <c:pt idx="15" formatCode="_-* #,##0_-;\-* #,##0_-;_-* &quot;-&quot;??_-;_-@_-">
                  <c:v>1200000</c:v>
                </c:pt>
              </c:numCache>
            </c:numRef>
          </c:val>
          <c:extLst>
            <c:ext xmlns:c16="http://schemas.microsoft.com/office/drawing/2014/chart" uri="{C3380CC4-5D6E-409C-BE32-E72D297353CC}">
              <c16:uniqueId val="{00000003-7EA5-4FA1-8890-BE1A83DD0828}"/>
            </c:ext>
          </c:extLst>
        </c:ser>
        <c:ser>
          <c:idx val="4"/>
          <c:order val="7"/>
          <c:tx>
            <c:strRef>
              <c:f>'Target Roadmap'!$G$27</c:f>
              <c:strCache>
                <c:ptCount val="1"/>
                <c:pt idx="0">
                  <c:v>Transportation Emissions Reductions</c:v>
                </c:pt>
              </c:strCache>
            </c:strRef>
          </c:tx>
          <c:spPr>
            <a:solidFill>
              <a:srgbClr val="00B0F0">
                <a:alpha val="50000"/>
              </a:srgbClr>
            </a:solidFill>
            <a:ln>
              <a:noFill/>
            </a:ln>
            <a:effectLst/>
          </c:spPr>
          <c:val>
            <c:numRef>
              <c:f>'Target Roadmap'!$G$28:$G$43</c:f>
              <c:numCache>
                <c:formatCode>General</c:formatCode>
                <c:ptCount val="16"/>
                <c:pt idx="4" formatCode="_-* #,##0_-;\-* #,##0_-;_-* &quot;-&quot;??_-;_-@_-">
                  <c:v>0</c:v>
                </c:pt>
                <c:pt idx="5" formatCode="_-* #,##0_-;\-* #,##0_-;_-* &quot;-&quot;??_-;_-@_-">
                  <c:v>36363.63636363636</c:v>
                </c:pt>
                <c:pt idx="6" formatCode="_-* #,##0_-;\-* #,##0_-;_-* &quot;-&quot;??_-;_-@_-">
                  <c:v>72727.272727272721</c:v>
                </c:pt>
                <c:pt idx="7" formatCode="_-* #,##0_-;\-* #,##0_-;_-* &quot;-&quot;??_-;_-@_-">
                  <c:v>109090.90909090909</c:v>
                </c:pt>
                <c:pt idx="8" formatCode="_-* #,##0_-;\-* #,##0_-;_-* &quot;-&quot;??_-;_-@_-">
                  <c:v>145454.54545454544</c:v>
                </c:pt>
                <c:pt idx="9" formatCode="_-* #,##0_-;\-* #,##0_-;_-* &quot;-&quot;??_-;_-@_-">
                  <c:v>181818.18181818179</c:v>
                </c:pt>
                <c:pt idx="10" formatCode="_-* #,##0_-;\-* #,##0_-;_-* &quot;-&quot;??_-;_-@_-">
                  <c:v>218181.81818181815</c:v>
                </c:pt>
                <c:pt idx="11" formatCode="_-* #,##0_-;\-* #,##0_-;_-* &quot;-&quot;??_-;_-@_-">
                  <c:v>254545.4545454545</c:v>
                </c:pt>
                <c:pt idx="12" formatCode="_-* #,##0_-;\-* #,##0_-;_-* &quot;-&quot;??_-;_-@_-">
                  <c:v>290909.09090909088</c:v>
                </c:pt>
                <c:pt idx="13" formatCode="_-* #,##0_-;\-* #,##0_-;_-* &quot;-&quot;??_-;_-@_-">
                  <c:v>327272.72727272724</c:v>
                </c:pt>
                <c:pt idx="14" formatCode="_-* #,##0_-;\-* #,##0_-;_-* &quot;-&quot;??_-;_-@_-">
                  <c:v>363636.36363636359</c:v>
                </c:pt>
                <c:pt idx="15" formatCode="_-* #,##0_-;\-* #,##0_-;_-* &quot;-&quot;??_-;_-@_-">
                  <c:v>400000</c:v>
                </c:pt>
              </c:numCache>
            </c:numRef>
          </c:val>
          <c:extLst>
            <c:ext xmlns:c16="http://schemas.microsoft.com/office/drawing/2014/chart" uri="{C3380CC4-5D6E-409C-BE32-E72D297353CC}">
              <c16:uniqueId val="{00000004-7EA5-4FA1-8890-BE1A83DD0828}"/>
            </c:ext>
          </c:extLst>
        </c:ser>
        <c:dLbls>
          <c:showLegendKey val="0"/>
          <c:showVal val="0"/>
          <c:showCatName val="0"/>
          <c:showSerName val="0"/>
          <c:showPercent val="0"/>
          <c:showBubbleSize val="0"/>
        </c:dLbls>
        <c:axId val="628222624"/>
        <c:axId val="628223280"/>
      </c:areaChart>
      <c:lineChart>
        <c:grouping val="standard"/>
        <c:varyColors val="0"/>
        <c:ser>
          <c:idx val="0"/>
          <c:order val="0"/>
          <c:tx>
            <c:strRef>
              <c:f>'Target Roadmap'!$C$27</c:f>
              <c:strCache>
                <c:ptCount val="1"/>
                <c:pt idx="0">
                  <c:v>Historical Emissions</c:v>
                </c:pt>
              </c:strCache>
            </c:strRef>
          </c:tx>
          <c:spPr>
            <a:ln w="28575" cap="rnd">
              <a:solidFill>
                <a:schemeClr val="accent1"/>
              </a:solidFill>
              <a:round/>
            </a:ln>
            <a:effectLst/>
          </c:spPr>
          <c:marker>
            <c:symbol val="none"/>
          </c:marker>
          <c:cat>
            <c:numRef>
              <c:f>'Target Roadmap'!$B$28:$B$43</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'Target Roadmap'!$C$28:$C$43</c:f>
              <c:numCache>
                <c:formatCode>_-* #,##0_-;\-* #,##0_-;_-* "-"??_-;_-@_-</c:formatCode>
                <c:ptCount val="16"/>
                <c:pt idx="0">
                  <c:v>3000000</c:v>
                </c:pt>
                <c:pt idx="1">
                  <c:v>3300000</c:v>
                </c:pt>
                <c:pt idx="2">
                  <c:v>3600000</c:v>
                </c:pt>
                <c:pt idx="3">
                  <c:v>3500000</c:v>
                </c:pt>
                <c:pt idx="4">
                  <c:v>3700000</c:v>
                </c:pt>
              </c:numCache>
            </c:numRef>
          </c:val>
          <c:smooth val="0"/>
          <c:extLst>
            <c:ext xmlns:c16="http://schemas.microsoft.com/office/drawing/2014/chart" uri="{C3380CC4-5D6E-409C-BE32-E72D297353CC}">
              <c16:uniqueId val="{00000005-7EA5-4FA1-8890-BE1A83DD0828}"/>
            </c:ext>
          </c:extLst>
        </c:ser>
        <c:ser>
          <c:idx val="1"/>
          <c:order val="1"/>
          <c:tx>
            <c:strRef>
              <c:f>'Target Roadmap'!$D$27</c:f>
              <c:strCache>
                <c:ptCount val="1"/>
                <c:pt idx="0">
                  <c:v>Business As Usual</c:v>
                </c:pt>
              </c:strCache>
            </c:strRef>
          </c:tx>
          <c:spPr>
            <a:ln w="28575" cap="rnd">
              <a:solidFill>
                <a:schemeClr val="accent1"/>
              </a:solidFill>
              <a:prstDash val="sysDot"/>
              <a:round/>
            </a:ln>
            <a:effectLst/>
          </c:spPr>
          <c:marker>
            <c:symbol val="none"/>
          </c:marker>
          <c:cat>
            <c:numRef>
              <c:f>'Target Roadmap'!$B$28:$B$43</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'Target Roadmap'!$D$28:$D$43</c:f>
              <c:numCache>
                <c:formatCode>General</c:formatCode>
                <c:ptCount val="16"/>
                <c:pt idx="4" formatCode="_-* #,##0_-;\-* #,##0_-;_-* &quot;-&quot;??_-;_-@_-">
                  <c:v>3700000</c:v>
                </c:pt>
                <c:pt idx="5" formatCode="_-* #,##0_-;\-* #,##0_-;_-* &quot;-&quot;??_-;_-@_-">
                  <c:v>3900000</c:v>
                </c:pt>
                <c:pt idx="6" formatCode="_-* #,##0_-;\-* #,##0_-;_-* &quot;-&quot;??_-;_-@_-">
                  <c:v>4060000</c:v>
                </c:pt>
                <c:pt idx="7" formatCode="_-* #,##0_-;\-* #,##0_-;_-* &quot;-&quot;??_-;_-@_-">
                  <c:v>4220000</c:v>
                </c:pt>
                <c:pt idx="8" formatCode="_-* #,##0_-;\-* #,##0_-;_-* &quot;-&quot;??_-;_-@_-">
                  <c:v>4380000</c:v>
                </c:pt>
                <c:pt idx="9" formatCode="_-* #,##0_-;\-* #,##0_-;_-* &quot;-&quot;??_-;_-@_-">
                  <c:v>4540000</c:v>
                </c:pt>
                <c:pt idx="10" formatCode="_-* #,##0_-;\-* #,##0_-;_-* &quot;-&quot;??_-;_-@_-">
                  <c:v>4700000</c:v>
                </c:pt>
                <c:pt idx="11" formatCode="_-* #,##0_-;\-* #,##0_-;_-* &quot;-&quot;??_-;_-@_-">
                  <c:v>4860000</c:v>
                </c:pt>
                <c:pt idx="12" formatCode="_-* #,##0_-;\-* #,##0_-;_-* &quot;-&quot;??_-;_-@_-">
                  <c:v>5020000</c:v>
                </c:pt>
                <c:pt idx="13" formatCode="_-* #,##0_-;\-* #,##0_-;_-* &quot;-&quot;??_-;_-@_-">
                  <c:v>5180000</c:v>
                </c:pt>
                <c:pt idx="14" formatCode="_-* #,##0_-;\-* #,##0_-;_-* &quot;-&quot;??_-;_-@_-">
                  <c:v>5340000</c:v>
                </c:pt>
                <c:pt idx="15" formatCode="_-* #,##0_-;\-* #,##0_-;_-* &quot;-&quot;??_-;_-@_-">
                  <c:v>5500000</c:v>
                </c:pt>
              </c:numCache>
            </c:numRef>
          </c:val>
          <c:smooth val="0"/>
          <c:extLst>
            <c:ext xmlns:c16="http://schemas.microsoft.com/office/drawing/2014/chart" uri="{C3380CC4-5D6E-409C-BE32-E72D297353CC}">
              <c16:uniqueId val="{00000006-7EA5-4FA1-8890-BE1A83DD0828}"/>
            </c:ext>
          </c:extLst>
        </c:ser>
        <c:ser>
          <c:idx val="2"/>
          <c:order val="2"/>
          <c:tx>
            <c:strRef>
              <c:f>'Target Roadmap'!$E$27</c:f>
              <c:strCache>
                <c:ptCount val="1"/>
                <c:pt idx="0">
                  <c:v>Scope 3 Target</c:v>
                </c:pt>
              </c:strCache>
            </c:strRef>
          </c:tx>
          <c:spPr>
            <a:ln w="28575" cap="rnd">
              <a:solidFill>
                <a:schemeClr val="accent1"/>
              </a:solidFill>
              <a:prstDash val="lgDash"/>
              <a:round/>
            </a:ln>
            <a:effectLst/>
          </c:spPr>
          <c:marker>
            <c:symbol val="none"/>
          </c:marker>
          <c:cat>
            <c:numRef>
              <c:f>'Target Roadmap'!$B$28:$B$43</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'Target Roadmap'!$E$28:$E$43</c:f>
              <c:numCache>
                <c:formatCode>General</c:formatCode>
                <c:ptCount val="16"/>
                <c:pt idx="4" formatCode="_-* #,##0_-;\-* #,##0_-;_-* &quot;-&quot;??_-;_-@_-">
                  <c:v>3700000</c:v>
                </c:pt>
                <c:pt idx="5" formatCode="_-* #,##0_-;\-* #,##0_-;_-* &quot;-&quot;??_-;_-@_-">
                  <c:v>3500000</c:v>
                </c:pt>
                <c:pt idx="6" formatCode="_-* #,##0_-;\-* #,##0_-;_-* &quot;-&quot;??_-;_-@_-">
                  <c:v>3300000</c:v>
                </c:pt>
                <c:pt idx="7" formatCode="_-* #,##0_-;\-* #,##0_-;_-* &quot;-&quot;??_-;_-@_-">
                  <c:v>3100000</c:v>
                </c:pt>
                <c:pt idx="8" formatCode="_-* #,##0_-;\-* #,##0_-;_-* &quot;-&quot;??_-;_-@_-">
                  <c:v>2900000</c:v>
                </c:pt>
                <c:pt idx="9" formatCode="_-* #,##0_-;\-* #,##0_-;_-* &quot;-&quot;??_-;_-@_-">
                  <c:v>2700000</c:v>
                </c:pt>
                <c:pt idx="10" formatCode="_-* #,##0_-;\-* #,##0_-;_-* &quot;-&quot;??_-;_-@_-">
                  <c:v>2500000</c:v>
                </c:pt>
                <c:pt idx="11" formatCode="_-* #,##0_-;\-* #,##0_-;_-* &quot;-&quot;??_-;_-@_-">
                  <c:v>2300000</c:v>
                </c:pt>
                <c:pt idx="12" formatCode="_-* #,##0_-;\-* #,##0_-;_-* &quot;-&quot;??_-;_-@_-">
                  <c:v>2100000</c:v>
                </c:pt>
                <c:pt idx="13" formatCode="_-* #,##0_-;\-* #,##0_-;_-* &quot;-&quot;??_-;_-@_-">
                  <c:v>1900000</c:v>
                </c:pt>
                <c:pt idx="14" formatCode="_-* #,##0_-;\-* #,##0_-;_-* &quot;-&quot;??_-;_-@_-">
                  <c:v>1700000</c:v>
                </c:pt>
                <c:pt idx="15" formatCode="_-* #,##0_-;\-* #,##0_-;_-* &quot;-&quot;??_-;_-@_-">
                  <c:v>1500000</c:v>
                </c:pt>
              </c:numCache>
            </c:numRef>
          </c:val>
          <c:smooth val="0"/>
          <c:extLst>
            <c:ext xmlns:c16="http://schemas.microsoft.com/office/drawing/2014/chart" uri="{C3380CC4-5D6E-409C-BE32-E72D297353CC}">
              <c16:uniqueId val="{00000007-7EA5-4FA1-8890-BE1A83DD0828}"/>
            </c:ext>
          </c:extLst>
        </c:ser>
        <c:dLbls>
          <c:showLegendKey val="0"/>
          <c:showVal val="0"/>
          <c:showCatName val="0"/>
          <c:showSerName val="0"/>
          <c:showPercent val="0"/>
          <c:showBubbleSize val="0"/>
        </c:dLbls>
        <c:marker val="1"/>
        <c:smooth val="0"/>
        <c:axId val="628222624"/>
        <c:axId val="628223280"/>
      </c:lineChart>
      <c:catAx>
        <c:axId val="6282226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223280"/>
        <c:crosses val="autoZero"/>
        <c:auto val="1"/>
        <c:lblAlgn val="ctr"/>
        <c:lblOffset val="100"/>
        <c:noMultiLvlLbl val="0"/>
      </c:catAx>
      <c:valAx>
        <c:axId val="628223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GHG Emissions (tCO2e)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222624"/>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egendEntry>
        <c:idx val="0"/>
        <c:delete val="1"/>
      </c:legendEntry>
      <c:layout>
        <c:manualLayout>
          <c:xMode val="edge"/>
          <c:yMode val="edge"/>
          <c:x val="7.9850712302580694E-3"/>
          <c:y val="0.87181887672320191"/>
          <c:w val="0.98402970582434424"/>
          <c:h val="0.103603656220877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E8B6F-72FC-4523-8366-CC0ADD2576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3522C9-9FB8-4CFF-9FBC-B6EE7598A9A2}">
      <dgm:prSet phldrT="[Text]"/>
      <dgm:spPr/>
      <dgm:t>
        <a:bodyPr/>
        <a:lstStyle/>
        <a:p>
          <a:r>
            <a:rPr lang="en-US" dirty="0"/>
            <a:t>Webinar Objectives</a:t>
          </a:r>
        </a:p>
      </dgm:t>
    </dgm:pt>
    <dgm:pt modelId="{A5DFF5A5-CE5B-48A2-8421-70503E663B6D}" type="parTrans" cxnId="{A8809355-69BD-471D-B77C-C7A9F19478B6}">
      <dgm:prSet/>
      <dgm:spPr/>
      <dgm:t>
        <a:bodyPr/>
        <a:lstStyle/>
        <a:p>
          <a:endParaRPr lang="en-US"/>
        </a:p>
      </dgm:t>
    </dgm:pt>
    <dgm:pt modelId="{90E58EDA-D74F-4BE4-A952-FA0CC21A6581}" type="sibTrans" cxnId="{A8809355-69BD-471D-B77C-C7A9F19478B6}">
      <dgm:prSet/>
      <dgm:spPr/>
      <dgm:t>
        <a:bodyPr/>
        <a:lstStyle/>
        <a:p>
          <a:endParaRPr lang="en-US"/>
        </a:p>
      </dgm:t>
    </dgm:pt>
    <dgm:pt modelId="{7A1C74C9-0161-4E04-886B-87EEC4607874}">
      <dgm:prSet phldrT="[Text]"/>
      <dgm:spPr/>
      <dgm:t>
        <a:bodyPr/>
        <a:lstStyle/>
        <a:p>
          <a:r>
            <a:rPr lang="en-US" dirty="0"/>
            <a:t>Corning Overview and Supplier Expectations </a:t>
          </a:r>
        </a:p>
      </dgm:t>
    </dgm:pt>
    <dgm:pt modelId="{23D23B64-85F7-4284-B528-3DDF0AB2020D}" type="parTrans" cxnId="{2F238D89-720F-4227-A121-FDFA3A9A85F6}">
      <dgm:prSet/>
      <dgm:spPr/>
      <dgm:t>
        <a:bodyPr/>
        <a:lstStyle/>
        <a:p>
          <a:endParaRPr lang="en-US"/>
        </a:p>
      </dgm:t>
    </dgm:pt>
    <dgm:pt modelId="{66AF47EC-440E-4DEA-9B76-B0AE139D0E7E}" type="sibTrans" cxnId="{2F238D89-720F-4227-A121-FDFA3A9A85F6}">
      <dgm:prSet/>
      <dgm:spPr/>
      <dgm:t>
        <a:bodyPr/>
        <a:lstStyle/>
        <a:p>
          <a:endParaRPr lang="en-US"/>
        </a:p>
      </dgm:t>
    </dgm:pt>
    <dgm:pt modelId="{0642216C-2610-4361-9ECA-696095D19F9A}">
      <dgm:prSet phldrT="[Text]"/>
      <dgm:spPr/>
      <dgm:t>
        <a:bodyPr/>
        <a:lstStyle/>
        <a:p>
          <a:r>
            <a:rPr lang="en-US" dirty="0"/>
            <a:t>Science Based Targets and SBTi Overview</a:t>
          </a:r>
        </a:p>
      </dgm:t>
    </dgm:pt>
    <dgm:pt modelId="{7915A39A-5117-4E69-B367-4904806EA41A}" type="parTrans" cxnId="{0D73AB33-FBBC-4AA9-8FE0-596C8969B287}">
      <dgm:prSet/>
      <dgm:spPr/>
      <dgm:t>
        <a:bodyPr/>
        <a:lstStyle/>
        <a:p>
          <a:endParaRPr lang="en-US"/>
        </a:p>
      </dgm:t>
    </dgm:pt>
    <dgm:pt modelId="{D9E8C337-B0F5-493B-9E73-C76A20B68BC3}" type="sibTrans" cxnId="{0D73AB33-FBBC-4AA9-8FE0-596C8969B287}">
      <dgm:prSet/>
      <dgm:spPr/>
      <dgm:t>
        <a:bodyPr/>
        <a:lstStyle/>
        <a:p>
          <a:endParaRPr lang="en-US"/>
        </a:p>
      </dgm:t>
    </dgm:pt>
    <dgm:pt modelId="{85E4871E-CD52-43F6-B520-180C91DD2260}">
      <dgm:prSet phldrT="[Text]"/>
      <dgm:spPr/>
      <dgm:t>
        <a:bodyPr/>
        <a:lstStyle/>
        <a:p>
          <a:r>
            <a:rPr lang="en-US" dirty="0"/>
            <a:t>Next Steps</a:t>
          </a:r>
        </a:p>
      </dgm:t>
    </dgm:pt>
    <dgm:pt modelId="{5EE08006-0D35-483B-ACF6-3CACC394799A}" type="parTrans" cxnId="{D0A6CDA1-080E-4C5D-9612-DB1AC19A5BA1}">
      <dgm:prSet/>
      <dgm:spPr/>
      <dgm:t>
        <a:bodyPr/>
        <a:lstStyle/>
        <a:p>
          <a:endParaRPr lang="en-US"/>
        </a:p>
      </dgm:t>
    </dgm:pt>
    <dgm:pt modelId="{CCD86097-168F-4EE2-A7FB-F906016DDAEA}" type="sibTrans" cxnId="{D0A6CDA1-080E-4C5D-9612-DB1AC19A5BA1}">
      <dgm:prSet/>
      <dgm:spPr/>
      <dgm:t>
        <a:bodyPr/>
        <a:lstStyle/>
        <a:p>
          <a:endParaRPr lang="en-US"/>
        </a:p>
      </dgm:t>
    </dgm:pt>
    <dgm:pt modelId="{37FDAF5B-179B-4B23-BE33-366B1B47F767}">
      <dgm:prSet phldrT="[Text]"/>
      <dgm:spPr/>
      <dgm:t>
        <a:bodyPr/>
        <a:lstStyle/>
        <a:p>
          <a:r>
            <a:rPr lang="en-US" dirty="0"/>
            <a:t>Resources </a:t>
          </a:r>
        </a:p>
      </dgm:t>
    </dgm:pt>
    <dgm:pt modelId="{BACF2C7F-117C-4037-85CD-A938DA89073F}" type="parTrans" cxnId="{B76E6B49-2EBD-468D-9204-140DEA4979A7}">
      <dgm:prSet/>
      <dgm:spPr/>
      <dgm:t>
        <a:bodyPr/>
        <a:lstStyle/>
        <a:p>
          <a:endParaRPr lang="en-US"/>
        </a:p>
      </dgm:t>
    </dgm:pt>
    <dgm:pt modelId="{7098ED84-3B91-4DF9-B9A3-C56382A1568E}" type="sibTrans" cxnId="{B76E6B49-2EBD-468D-9204-140DEA4979A7}">
      <dgm:prSet/>
      <dgm:spPr/>
      <dgm:t>
        <a:bodyPr/>
        <a:lstStyle/>
        <a:p>
          <a:endParaRPr lang="en-US"/>
        </a:p>
      </dgm:t>
    </dgm:pt>
    <dgm:pt modelId="{CCD94950-E161-4137-8A84-64CD1338F328}">
      <dgm:prSet phldrT="[Text]"/>
      <dgm:spPr/>
      <dgm:t>
        <a:bodyPr/>
        <a:lstStyle/>
        <a:p>
          <a:r>
            <a:rPr lang="en-US" dirty="0"/>
            <a:t>Emissions Reduction Levers to Achieve an SBT and Achievement Roadmaps</a:t>
          </a:r>
        </a:p>
      </dgm:t>
    </dgm:pt>
    <dgm:pt modelId="{8A04FE5D-2E00-491D-8654-051B37A24A2C}" type="sibTrans" cxnId="{C56E87EF-2D89-4290-90C4-BEB64A78E5A4}">
      <dgm:prSet/>
      <dgm:spPr/>
      <dgm:t>
        <a:bodyPr/>
        <a:lstStyle/>
        <a:p>
          <a:endParaRPr lang="en-US"/>
        </a:p>
      </dgm:t>
    </dgm:pt>
    <dgm:pt modelId="{3BC0F0B8-9857-4510-9B97-5F913E4A7232}" type="parTrans" cxnId="{C56E87EF-2D89-4290-90C4-BEB64A78E5A4}">
      <dgm:prSet/>
      <dgm:spPr/>
      <dgm:t>
        <a:bodyPr/>
        <a:lstStyle/>
        <a:p>
          <a:endParaRPr lang="en-US"/>
        </a:p>
      </dgm:t>
    </dgm:pt>
    <dgm:pt modelId="{9DF73662-381A-4087-90E3-E62ADDD3DD9F}">
      <dgm:prSet phldrT="[Text]"/>
      <dgm:spPr/>
      <dgm:t>
        <a:bodyPr/>
        <a:lstStyle/>
        <a:p>
          <a:r>
            <a:rPr lang="en-US" dirty="0"/>
            <a:t>Reporting Targets through CDP</a:t>
          </a:r>
        </a:p>
      </dgm:t>
    </dgm:pt>
    <dgm:pt modelId="{E4BAF412-68EF-4D8B-B200-B92A6551E253}" type="parTrans" cxnId="{A7CDFEB8-6612-4FE9-8F76-CDA01EDA0801}">
      <dgm:prSet/>
      <dgm:spPr/>
      <dgm:t>
        <a:bodyPr/>
        <a:lstStyle/>
        <a:p>
          <a:endParaRPr lang="en-US"/>
        </a:p>
      </dgm:t>
    </dgm:pt>
    <dgm:pt modelId="{5CF3CE80-157F-41A0-A7BF-689B56A8F175}" type="sibTrans" cxnId="{A7CDFEB8-6612-4FE9-8F76-CDA01EDA0801}">
      <dgm:prSet/>
      <dgm:spPr/>
      <dgm:t>
        <a:bodyPr/>
        <a:lstStyle/>
        <a:p>
          <a:endParaRPr lang="en-US"/>
        </a:p>
      </dgm:t>
    </dgm:pt>
    <dgm:pt modelId="{8B57BFA1-FEC7-4E4D-98EE-D2A899288DCD}" type="pres">
      <dgm:prSet presAssocID="{0B6E8B6F-72FC-4523-8366-CC0ADD257641}" presName="linear" presStyleCnt="0">
        <dgm:presLayoutVars>
          <dgm:animLvl val="lvl"/>
          <dgm:resizeHandles val="exact"/>
        </dgm:presLayoutVars>
      </dgm:prSet>
      <dgm:spPr/>
    </dgm:pt>
    <dgm:pt modelId="{E650B2F7-9477-482E-8758-D0B09C2A8890}" type="pres">
      <dgm:prSet presAssocID="{253522C9-9FB8-4CFF-9FBC-B6EE7598A9A2}" presName="parentText" presStyleLbl="node1" presStyleIdx="0" presStyleCnt="7">
        <dgm:presLayoutVars>
          <dgm:chMax val="0"/>
          <dgm:bulletEnabled val="1"/>
        </dgm:presLayoutVars>
      </dgm:prSet>
      <dgm:spPr/>
    </dgm:pt>
    <dgm:pt modelId="{DD59004C-D1E1-46CF-A8FD-08B2407D2824}" type="pres">
      <dgm:prSet presAssocID="{90E58EDA-D74F-4BE4-A952-FA0CC21A6581}" presName="spacer" presStyleCnt="0"/>
      <dgm:spPr/>
    </dgm:pt>
    <dgm:pt modelId="{3DB583CD-FBE6-4D24-855A-68EB981EC348}" type="pres">
      <dgm:prSet presAssocID="{7A1C74C9-0161-4E04-886B-87EEC4607874}" presName="parentText" presStyleLbl="node1" presStyleIdx="1" presStyleCnt="7" custLinFactNeighborX="-9278" custLinFactNeighborY="-29757">
        <dgm:presLayoutVars>
          <dgm:chMax val="0"/>
          <dgm:bulletEnabled val="1"/>
        </dgm:presLayoutVars>
      </dgm:prSet>
      <dgm:spPr/>
    </dgm:pt>
    <dgm:pt modelId="{6B8327DE-B41A-4BEE-B8B0-9158B7BF9E04}" type="pres">
      <dgm:prSet presAssocID="{66AF47EC-440E-4DEA-9B76-B0AE139D0E7E}" presName="spacer" presStyleCnt="0"/>
      <dgm:spPr/>
    </dgm:pt>
    <dgm:pt modelId="{D5C5F609-DF0B-4136-828F-ECF329853067}" type="pres">
      <dgm:prSet presAssocID="{0642216C-2610-4361-9ECA-696095D19F9A}" presName="parentText" presStyleLbl="node1" presStyleIdx="2" presStyleCnt="7">
        <dgm:presLayoutVars>
          <dgm:chMax val="0"/>
          <dgm:bulletEnabled val="1"/>
        </dgm:presLayoutVars>
      </dgm:prSet>
      <dgm:spPr/>
    </dgm:pt>
    <dgm:pt modelId="{3CC71C70-0FEB-4814-A147-B2925B227183}" type="pres">
      <dgm:prSet presAssocID="{D9E8C337-B0F5-493B-9E73-C76A20B68BC3}" presName="spacer" presStyleCnt="0"/>
      <dgm:spPr/>
    </dgm:pt>
    <dgm:pt modelId="{323E358A-D4A2-47CF-9127-B837F38C917F}" type="pres">
      <dgm:prSet presAssocID="{CCD94950-E161-4137-8A84-64CD1338F328}" presName="parentText" presStyleLbl="node1" presStyleIdx="3" presStyleCnt="7">
        <dgm:presLayoutVars>
          <dgm:chMax val="0"/>
          <dgm:bulletEnabled val="1"/>
        </dgm:presLayoutVars>
      </dgm:prSet>
      <dgm:spPr/>
    </dgm:pt>
    <dgm:pt modelId="{E4038C01-2B46-47CF-8B81-E4E8CCCC0EC1}" type="pres">
      <dgm:prSet presAssocID="{8A04FE5D-2E00-491D-8654-051B37A24A2C}" presName="spacer" presStyleCnt="0"/>
      <dgm:spPr/>
    </dgm:pt>
    <dgm:pt modelId="{80CE0C17-DEB4-46A0-AD28-1E0FC3DD1848}" type="pres">
      <dgm:prSet presAssocID="{9DF73662-381A-4087-90E3-E62ADDD3DD9F}" presName="parentText" presStyleLbl="node1" presStyleIdx="4" presStyleCnt="7">
        <dgm:presLayoutVars>
          <dgm:chMax val="0"/>
          <dgm:bulletEnabled val="1"/>
        </dgm:presLayoutVars>
      </dgm:prSet>
      <dgm:spPr/>
    </dgm:pt>
    <dgm:pt modelId="{12C0861B-E865-45D1-9956-26276A55FC75}" type="pres">
      <dgm:prSet presAssocID="{5CF3CE80-157F-41A0-A7BF-689B56A8F175}" presName="spacer" presStyleCnt="0"/>
      <dgm:spPr/>
    </dgm:pt>
    <dgm:pt modelId="{0082BCA5-04F1-4F6D-90EA-4351230B4CDE}" type="pres">
      <dgm:prSet presAssocID="{85E4871E-CD52-43F6-B520-180C91DD2260}" presName="parentText" presStyleLbl="node1" presStyleIdx="5" presStyleCnt="7">
        <dgm:presLayoutVars>
          <dgm:chMax val="0"/>
          <dgm:bulletEnabled val="1"/>
        </dgm:presLayoutVars>
      </dgm:prSet>
      <dgm:spPr/>
    </dgm:pt>
    <dgm:pt modelId="{479771F2-C0E4-4FBD-BDEE-1A4D54DDFF54}" type="pres">
      <dgm:prSet presAssocID="{CCD86097-168F-4EE2-A7FB-F906016DDAEA}" presName="spacer" presStyleCnt="0"/>
      <dgm:spPr/>
    </dgm:pt>
    <dgm:pt modelId="{B6205BC9-10B4-4197-92FD-162BC20696F8}" type="pres">
      <dgm:prSet presAssocID="{37FDAF5B-179B-4B23-BE33-366B1B47F767}" presName="parentText" presStyleLbl="node1" presStyleIdx="6" presStyleCnt="7">
        <dgm:presLayoutVars>
          <dgm:chMax val="0"/>
          <dgm:bulletEnabled val="1"/>
        </dgm:presLayoutVars>
      </dgm:prSet>
      <dgm:spPr/>
    </dgm:pt>
  </dgm:ptLst>
  <dgm:cxnLst>
    <dgm:cxn modelId="{CF2B570E-DC1A-438C-99DB-C6513557E287}" type="presOf" srcId="{0B6E8B6F-72FC-4523-8366-CC0ADD257641}" destId="{8B57BFA1-FEC7-4E4D-98EE-D2A899288DCD}" srcOrd="0" destOrd="0" presId="urn:microsoft.com/office/officeart/2005/8/layout/vList2"/>
    <dgm:cxn modelId="{0D73AB33-FBBC-4AA9-8FE0-596C8969B287}" srcId="{0B6E8B6F-72FC-4523-8366-CC0ADD257641}" destId="{0642216C-2610-4361-9ECA-696095D19F9A}" srcOrd="2" destOrd="0" parTransId="{7915A39A-5117-4E69-B367-4904806EA41A}" sibTransId="{D9E8C337-B0F5-493B-9E73-C76A20B68BC3}"/>
    <dgm:cxn modelId="{2E486C39-1FB8-4FD3-B697-2130EAB691AF}" type="presOf" srcId="{85E4871E-CD52-43F6-B520-180C91DD2260}" destId="{0082BCA5-04F1-4F6D-90EA-4351230B4CDE}" srcOrd="0" destOrd="0" presId="urn:microsoft.com/office/officeart/2005/8/layout/vList2"/>
    <dgm:cxn modelId="{B76E6B49-2EBD-468D-9204-140DEA4979A7}" srcId="{0B6E8B6F-72FC-4523-8366-CC0ADD257641}" destId="{37FDAF5B-179B-4B23-BE33-366B1B47F767}" srcOrd="6" destOrd="0" parTransId="{BACF2C7F-117C-4037-85CD-A938DA89073F}" sibTransId="{7098ED84-3B91-4DF9-B9A3-C56382A1568E}"/>
    <dgm:cxn modelId="{A8809355-69BD-471D-B77C-C7A9F19478B6}" srcId="{0B6E8B6F-72FC-4523-8366-CC0ADD257641}" destId="{253522C9-9FB8-4CFF-9FBC-B6EE7598A9A2}" srcOrd="0" destOrd="0" parTransId="{A5DFF5A5-CE5B-48A2-8421-70503E663B6D}" sibTransId="{90E58EDA-D74F-4BE4-A952-FA0CC21A6581}"/>
    <dgm:cxn modelId="{D89DE478-01A5-4085-9D55-1676322D569A}" type="presOf" srcId="{0642216C-2610-4361-9ECA-696095D19F9A}" destId="{D5C5F609-DF0B-4136-828F-ECF329853067}" srcOrd="0" destOrd="0" presId="urn:microsoft.com/office/officeart/2005/8/layout/vList2"/>
    <dgm:cxn modelId="{E0360689-2238-463C-82A9-FE0B93DA6FA5}" type="presOf" srcId="{7A1C74C9-0161-4E04-886B-87EEC4607874}" destId="{3DB583CD-FBE6-4D24-855A-68EB981EC348}" srcOrd="0" destOrd="0" presId="urn:microsoft.com/office/officeart/2005/8/layout/vList2"/>
    <dgm:cxn modelId="{2F238D89-720F-4227-A121-FDFA3A9A85F6}" srcId="{0B6E8B6F-72FC-4523-8366-CC0ADD257641}" destId="{7A1C74C9-0161-4E04-886B-87EEC4607874}" srcOrd="1" destOrd="0" parTransId="{23D23B64-85F7-4284-B528-3DDF0AB2020D}" sibTransId="{66AF47EC-440E-4DEA-9B76-B0AE139D0E7E}"/>
    <dgm:cxn modelId="{F701C291-8145-472B-91E7-AF7A3AB45FC1}" type="presOf" srcId="{253522C9-9FB8-4CFF-9FBC-B6EE7598A9A2}" destId="{E650B2F7-9477-482E-8758-D0B09C2A8890}" srcOrd="0" destOrd="0" presId="urn:microsoft.com/office/officeart/2005/8/layout/vList2"/>
    <dgm:cxn modelId="{D0A6CDA1-080E-4C5D-9612-DB1AC19A5BA1}" srcId="{0B6E8B6F-72FC-4523-8366-CC0ADD257641}" destId="{85E4871E-CD52-43F6-B520-180C91DD2260}" srcOrd="5" destOrd="0" parTransId="{5EE08006-0D35-483B-ACF6-3CACC394799A}" sibTransId="{CCD86097-168F-4EE2-A7FB-F906016DDAEA}"/>
    <dgm:cxn modelId="{C6DCE9AD-358C-4A10-AB15-5263B43433BB}" type="presOf" srcId="{9DF73662-381A-4087-90E3-E62ADDD3DD9F}" destId="{80CE0C17-DEB4-46A0-AD28-1E0FC3DD1848}" srcOrd="0" destOrd="0" presId="urn:microsoft.com/office/officeart/2005/8/layout/vList2"/>
    <dgm:cxn modelId="{A7CDFEB8-6612-4FE9-8F76-CDA01EDA0801}" srcId="{0B6E8B6F-72FC-4523-8366-CC0ADD257641}" destId="{9DF73662-381A-4087-90E3-E62ADDD3DD9F}" srcOrd="4" destOrd="0" parTransId="{E4BAF412-68EF-4D8B-B200-B92A6551E253}" sibTransId="{5CF3CE80-157F-41A0-A7BF-689B56A8F175}"/>
    <dgm:cxn modelId="{26228DCC-DCEE-49E5-B100-C3C4D679E064}" type="presOf" srcId="{CCD94950-E161-4137-8A84-64CD1338F328}" destId="{323E358A-D4A2-47CF-9127-B837F38C917F}" srcOrd="0" destOrd="0" presId="urn:microsoft.com/office/officeart/2005/8/layout/vList2"/>
    <dgm:cxn modelId="{3D3A78DE-5AE1-4A2D-9ED0-576264AB9DDF}" type="presOf" srcId="{37FDAF5B-179B-4B23-BE33-366B1B47F767}" destId="{B6205BC9-10B4-4197-92FD-162BC20696F8}" srcOrd="0" destOrd="0" presId="urn:microsoft.com/office/officeart/2005/8/layout/vList2"/>
    <dgm:cxn modelId="{C56E87EF-2D89-4290-90C4-BEB64A78E5A4}" srcId="{0B6E8B6F-72FC-4523-8366-CC0ADD257641}" destId="{CCD94950-E161-4137-8A84-64CD1338F328}" srcOrd="3" destOrd="0" parTransId="{3BC0F0B8-9857-4510-9B97-5F913E4A7232}" sibTransId="{8A04FE5D-2E00-491D-8654-051B37A24A2C}"/>
    <dgm:cxn modelId="{54BD69DA-0399-4C99-A250-8C9BD4C84CA2}" type="presParOf" srcId="{8B57BFA1-FEC7-4E4D-98EE-D2A899288DCD}" destId="{E650B2F7-9477-482E-8758-D0B09C2A8890}" srcOrd="0" destOrd="0" presId="urn:microsoft.com/office/officeart/2005/8/layout/vList2"/>
    <dgm:cxn modelId="{0F6343D0-3337-4F77-88EE-FAEFCF674E38}" type="presParOf" srcId="{8B57BFA1-FEC7-4E4D-98EE-D2A899288DCD}" destId="{DD59004C-D1E1-46CF-A8FD-08B2407D2824}" srcOrd="1" destOrd="0" presId="urn:microsoft.com/office/officeart/2005/8/layout/vList2"/>
    <dgm:cxn modelId="{4E4151CD-2F0F-4670-97E9-B808F159F9F7}" type="presParOf" srcId="{8B57BFA1-FEC7-4E4D-98EE-D2A899288DCD}" destId="{3DB583CD-FBE6-4D24-855A-68EB981EC348}" srcOrd="2" destOrd="0" presId="urn:microsoft.com/office/officeart/2005/8/layout/vList2"/>
    <dgm:cxn modelId="{DBF5A536-6FAB-423C-920C-E8AB903C9381}" type="presParOf" srcId="{8B57BFA1-FEC7-4E4D-98EE-D2A899288DCD}" destId="{6B8327DE-B41A-4BEE-B8B0-9158B7BF9E04}" srcOrd="3" destOrd="0" presId="urn:microsoft.com/office/officeart/2005/8/layout/vList2"/>
    <dgm:cxn modelId="{CA3989BE-5A78-4EDE-B586-316A620099A4}" type="presParOf" srcId="{8B57BFA1-FEC7-4E4D-98EE-D2A899288DCD}" destId="{D5C5F609-DF0B-4136-828F-ECF329853067}" srcOrd="4" destOrd="0" presId="urn:microsoft.com/office/officeart/2005/8/layout/vList2"/>
    <dgm:cxn modelId="{09FE89CE-76B7-43AB-86DF-C91C1948A68D}" type="presParOf" srcId="{8B57BFA1-FEC7-4E4D-98EE-D2A899288DCD}" destId="{3CC71C70-0FEB-4814-A147-B2925B227183}" srcOrd="5" destOrd="0" presId="urn:microsoft.com/office/officeart/2005/8/layout/vList2"/>
    <dgm:cxn modelId="{F6EE8DCD-F344-45DF-A29D-426F5EC060BD}" type="presParOf" srcId="{8B57BFA1-FEC7-4E4D-98EE-D2A899288DCD}" destId="{323E358A-D4A2-47CF-9127-B837F38C917F}" srcOrd="6" destOrd="0" presId="urn:microsoft.com/office/officeart/2005/8/layout/vList2"/>
    <dgm:cxn modelId="{BFEA4D2D-1DEA-4CB3-990C-02314732D3AF}" type="presParOf" srcId="{8B57BFA1-FEC7-4E4D-98EE-D2A899288DCD}" destId="{E4038C01-2B46-47CF-8B81-E4E8CCCC0EC1}" srcOrd="7" destOrd="0" presId="urn:microsoft.com/office/officeart/2005/8/layout/vList2"/>
    <dgm:cxn modelId="{EE1B12F9-26F3-4BB4-BC5E-5215FC1551F1}" type="presParOf" srcId="{8B57BFA1-FEC7-4E4D-98EE-D2A899288DCD}" destId="{80CE0C17-DEB4-46A0-AD28-1E0FC3DD1848}" srcOrd="8" destOrd="0" presId="urn:microsoft.com/office/officeart/2005/8/layout/vList2"/>
    <dgm:cxn modelId="{3BED7105-63F3-4245-995A-04BA07A80D3C}" type="presParOf" srcId="{8B57BFA1-FEC7-4E4D-98EE-D2A899288DCD}" destId="{12C0861B-E865-45D1-9956-26276A55FC75}" srcOrd="9" destOrd="0" presId="urn:microsoft.com/office/officeart/2005/8/layout/vList2"/>
    <dgm:cxn modelId="{EFE188E3-88E6-4240-AA73-BDB2686537C4}" type="presParOf" srcId="{8B57BFA1-FEC7-4E4D-98EE-D2A899288DCD}" destId="{0082BCA5-04F1-4F6D-90EA-4351230B4CDE}" srcOrd="10" destOrd="0" presId="urn:microsoft.com/office/officeart/2005/8/layout/vList2"/>
    <dgm:cxn modelId="{0A8BE095-3B79-4AA5-821F-AF4778D65273}" type="presParOf" srcId="{8B57BFA1-FEC7-4E4D-98EE-D2A899288DCD}" destId="{479771F2-C0E4-4FBD-BDEE-1A4D54DDFF54}" srcOrd="11" destOrd="0" presId="urn:microsoft.com/office/officeart/2005/8/layout/vList2"/>
    <dgm:cxn modelId="{3371F2FE-02F9-4BA5-8186-4295D26E9C2F}" type="presParOf" srcId="{8B57BFA1-FEC7-4E4D-98EE-D2A899288DCD}" destId="{B6205BC9-10B4-4197-92FD-162BC20696F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A8BAA-09BA-4516-9D12-AEBFCCD8CE58}" type="doc">
      <dgm:prSet loTypeId="urn:microsoft.com/office/officeart/2005/8/layout/chevron1" loCatId="process" qsTypeId="urn:microsoft.com/office/officeart/2005/8/quickstyle/simple1" qsCatId="simple" csTypeId="urn:microsoft.com/office/officeart/2005/8/colors/accent1_2" csCatId="accent1" phldr="1"/>
      <dgm:spPr/>
    </dgm:pt>
    <dgm:pt modelId="{74123367-362D-43FA-A4E2-F39C94D33551}">
      <dgm:prSet phldrT="[Text]" custT="1"/>
      <dgm:spPr/>
      <dgm:t>
        <a:bodyPr/>
        <a:lstStyle/>
        <a:p>
          <a:pPr rtl="0"/>
          <a:r>
            <a:rPr lang="en-US" sz="1800" dirty="0"/>
            <a:t>Program</a:t>
          </a:r>
          <a:r>
            <a:rPr lang="en-US" sz="1800" dirty="0">
              <a:latin typeface="Arial"/>
            </a:rPr>
            <a:t> </a:t>
          </a:r>
          <a:endParaRPr lang="en-US" sz="1800" dirty="0"/>
        </a:p>
        <a:p>
          <a:pPr rtl="0"/>
          <a:r>
            <a:rPr lang="en-US" sz="1800" dirty="0"/>
            <a:t>Deployment</a:t>
          </a:r>
          <a:r>
            <a:rPr lang="en-US" sz="1800" dirty="0">
              <a:latin typeface="Arial"/>
            </a:rPr>
            <a:t> </a:t>
          </a:r>
          <a:endParaRPr lang="en-US" sz="1800" dirty="0"/>
        </a:p>
      </dgm:t>
    </dgm:pt>
    <dgm:pt modelId="{C761DC30-D19D-4296-88E4-5D5D3CB4F14B}" type="parTrans" cxnId="{8FACBB3E-8F4D-464C-B707-D75433BB0255}">
      <dgm:prSet/>
      <dgm:spPr/>
      <dgm:t>
        <a:bodyPr/>
        <a:lstStyle/>
        <a:p>
          <a:endParaRPr lang="en-US"/>
        </a:p>
      </dgm:t>
    </dgm:pt>
    <dgm:pt modelId="{F412615B-14AC-4D77-8F3C-78EA720BED37}" type="sibTrans" cxnId="{8FACBB3E-8F4D-464C-B707-D75433BB0255}">
      <dgm:prSet/>
      <dgm:spPr/>
      <dgm:t>
        <a:bodyPr/>
        <a:lstStyle/>
        <a:p>
          <a:endParaRPr lang="en-US"/>
        </a:p>
      </dgm:t>
    </dgm:pt>
    <dgm:pt modelId="{6B9F2E35-BFCC-42DD-B5AD-EAC8129A1D68}">
      <dgm:prSet phldrT="[Text]" custT="1"/>
      <dgm:spPr/>
      <dgm:t>
        <a:bodyPr/>
        <a:lstStyle/>
        <a:p>
          <a:pPr rtl="0"/>
          <a:r>
            <a:rPr lang="en-US" sz="1800"/>
            <a:t>Active Engagement</a:t>
          </a:r>
          <a:r>
            <a:rPr lang="en-US" sz="1800">
              <a:latin typeface="Arial"/>
            </a:rPr>
            <a:t> </a:t>
          </a:r>
          <a:endParaRPr lang="en-US" sz="1800"/>
        </a:p>
      </dgm:t>
    </dgm:pt>
    <dgm:pt modelId="{11B59545-F62F-421A-957A-0AB6D27E2324}" type="parTrans" cxnId="{B11E298C-B203-44CA-A0FB-4209CBC6E023}">
      <dgm:prSet/>
      <dgm:spPr/>
      <dgm:t>
        <a:bodyPr/>
        <a:lstStyle/>
        <a:p>
          <a:endParaRPr lang="en-US"/>
        </a:p>
      </dgm:t>
    </dgm:pt>
    <dgm:pt modelId="{2C21C917-F519-4A26-BB8F-DCC63E1998A2}" type="sibTrans" cxnId="{B11E298C-B203-44CA-A0FB-4209CBC6E023}">
      <dgm:prSet/>
      <dgm:spPr/>
      <dgm:t>
        <a:bodyPr/>
        <a:lstStyle/>
        <a:p>
          <a:endParaRPr lang="en-US"/>
        </a:p>
      </dgm:t>
    </dgm:pt>
    <dgm:pt modelId="{97F9FD81-7222-47D7-AAB9-F175A69F73AB}">
      <dgm:prSet phldrT="[Text]" custT="1"/>
      <dgm:spPr/>
      <dgm:t>
        <a:bodyPr/>
        <a:lstStyle/>
        <a:p>
          <a:r>
            <a:rPr lang="en-US" sz="1800"/>
            <a:t>Emission Reduction Plan</a:t>
          </a:r>
        </a:p>
      </dgm:t>
    </dgm:pt>
    <dgm:pt modelId="{2A227130-3317-412D-9081-D2AC223A297F}" type="parTrans" cxnId="{82FF166E-C93C-4744-AE07-B3539A658DD4}">
      <dgm:prSet/>
      <dgm:spPr/>
      <dgm:t>
        <a:bodyPr/>
        <a:lstStyle/>
        <a:p>
          <a:endParaRPr lang="en-US"/>
        </a:p>
      </dgm:t>
    </dgm:pt>
    <dgm:pt modelId="{1CF9C3DC-E666-4998-B93A-97225AE930AA}" type="sibTrans" cxnId="{82FF166E-C93C-4744-AE07-B3539A658DD4}">
      <dgm:prSet/>
      <dgm:spPr/>
      <dgm:t>
        <a:bodyPr/>
        <a:lstStyle/>
        <a:p>
          <a:endParaRPr lang="en-US"/>
        </a:p>
      </dgm:t>
    </dgm:pt>
    <dgm:pt modelId="{3EFA0F08-DBDD-4D8E-89F7-70C1DFF5F8BB}" type="pres">
      <dgm:prSet presAssocID="{596A8BAA-09BA-4516-9D12-AEBFCCD8CE58}" presName="Name0" presStyleCnt="0">
        <dgm:presLayoutVars>
          <dgm:dir/>
          <dgm:animLvl val="lvl"/>
          <dgm:resizeHandles val="exact"/>
        </dgm:presLayoutVars>
      </dgm:prSet>
      <dgm:spPr/>
    </dgm:pt>
    <dgm:pt modelId="{C33FBCAC-EC1D-4920-B84D-F310493D349E}" type="pres">
      <dgm:prSet presAssocID="{74123367-362D-43FA-A4E2-F39C94D33551}" presName="parTxOnly" presStyleLbl="node1" presStyleIdx="0" presStyleCnt="3">
        <dgm:presLayoutVars>
          <dgm:chMax val="0"/>
          <dgm:chPref val="0"/>
          <dgm:bulletEnabled val="1"/>
        </dgm:presLayoutVars>
      </dgm:prSet>
      <dgm:spPr/>
    </dgm:pt>
    <dgm:pt modelId="{911A1617-6894-4312-B4BB-CB3CE7E58A7D}" type="pres">
      <dgm:prSet presAssocID="{F412615B-14AC-4D77-8F3C-78EA720BED37}" presName="parTxOnlySpace" presStyleCnt="0"/>
      <dgm:spPr/>
    </dgm:pt>
    <dgm:pt modelId="{A84F29F1-44BF-4321-8379-9C9037E51E7B}" type="pres">
      <dgm:prSet presAssocID="{6B9F2E35-BFCC-42DD-B5AD-EAC8129A1D68}" presName="parTxOnly" presStyleLbl="node1" presStyleIdx="1" presStyleCnt="3" custLinFactNeighborX="-15579" custLinFactNeighborY="7561">
        <dgm:presLayoutVars>
          <dgm:chMax val="0"/>
          <dgm:chPref val="0"/>
          <dgm:bulletEnabled val="1"/>
        </dgm:presLayoutVars>
      </dgm:prSet>
      <dgm:spPr/>
    </dgm:pt>
    <dgm:pt modelId="{B76BCC55-86B9-4836-84A5-1BCDFC07259D}" type="pres">
      <dgm:prSet presAssocID="{2C21C917-F519-4A26-BB8F-DCC63E1998A2}" presName="parTxOnlySpace" presStyleCnt="0"/>
      <dgm:spPr/>
    </dgm:pt>
    <dgm:pt modelId="{2DCB3C4A-C05B-4B97-AB54-817A7AC99887}" type="pres">
      <dgm:prSet presAssocID="{97F9FD81-7222-47D7-AAB9-F175A69F73AB}" presName="parTxOnly" presStyleLbl="node1" presStyleIdx="2" presStyleCnt="3">
        <dgm:presLayoutVars>
          <dgm:chMax val="0"/>
          <dgm:chPref val="0"/>
          <dgm:bulletEnabled val="1"/>
        </dgm:presLayoutVars>
      </dgm:prSet>
      <dgm:spPr/>
    </dgm:pt>
  </dgm:ptLst>
  <dgm:cxnLst>
    <dgm:cxn modelId="{DB815B16-7E14-45CB-8C10-3AF2A53E19C7}" type="presOf" srcId="{97F9FD81-7222-47D7-AAB9-F175A69F73AB}" destId="{2DCB3C4A-C05B-4B97-AB54-817A7AC99887}" srcOrd="0" destOrd="0" presId="urn:microsoft.com/office/officeart/2005/8/layout/chevron1"/>
    <dgm:cxn modelId="{1C072B19-73D6-4FC7-A52C-A5D551CEC21C}" type="presOf" srcId="{6B9F2E35-BFCC-42DD-B5AD-EAC8129A1D68}" destId="{A84F29F1-44BF-4321-8379-9C9037E51E7B}" srcOrd="0" destOrd="0" presId="urn:microsoft.com/office/officeart/2005/8/layout/chevron1"/>
    <dgm:cxn modelId="{8740BC1F-915B-4499-8A0C-2D58BFCBEF89}" type="presOf" srcId="{596A8BAA-09BA-4516-9D12-AEBFCCD8CE58}" destId="{3EFA0F08-DBDD-4D8E-89F7-70C1DFF5F8BB}" srcOrd="0" destOrd="0" presId="urn:microsoft.com/office/officeart/2005/8/layout/chevron1"/>
    <dgm:cxn modelId="{8FACBB3E-8F4D-464C-B707-D75433BB0255}" srcId="{596A8BAA-09BA-4516-9D12-AEBFCCD8CE58}" destId="{74123367-362D-43FA-A4E2-F39C94D33551}" srcOrd="0" destOrd="0" parTransId="{C761DC30-D19D-4296-88E4-5D5D3CB4F14B}" sibTransId="{F412615B-14AC-4D77-8F3C-78EA720BED37}"/>
    <dgm:cxn modelId="{50D6F75B-EC3A-46A4-B4B4-62BE9F8015FD}" type="presOf" srcId="{74123367-362D-43FA-A4E2-F39C94D33551}" destId="{C33FBCAC-EC1D-4920-B84D-F310493D349E}" srcOrd="0" destOrd="0" presId="urn:microsoft.com/office/officeart/2005/8/layout/chevron1"/>
    <dgm:cxn modelId="{82FF166E-C93C-4744-AE07-B3539A658DD4}" srcId="{596A8BAA-09BA-4516-9D12-AEBFCCD8CE58}" destId="{97F9FD81-7222-47D7-AAB9-F175A69F73AB}" srcOrd="2" destOrd="0" parTransId="{2A227130-3317-412D-9081-D2AC223A297F}" sibTransId="{1CF9C3DC-E666-4998-B93A-97225AE930AA}"/>
    <dgm:cxn modelId="{B11E298C-B203-44CA-A0FB-4209CBC6E023}" srcId="{596A8BAA-09BA-4516-9D12-AEBFCCD8CE58}" destId="{6B9F2E35-BFCC-42DD-B5AD-EAC8129A1D68}" srcOrd="1" destOrd="0" parTransId="{11B59545-F62F-421A-957A-0AB6D27E2324}" sibTransId="{2C21C917-F519-4A26-BB8F-DCC63E1998A2}"/>
    <dgm:cxn modelId="{98B70F30-E029-4096-84D5-0AA452DDB6F9}" type="presParOf" srcId="{3EFA0F08-DBDD-4D8E-89F7-70C1DFF5F8BB}" destId="{C33FBCAC-EC1D-4920-B84D-F310493D349E}" srcOrd="0" destOrd="0" presId="urn:microsoft.com/office/officeart/2005/8/layout/chevron1"/>
    <dgm:cxn modelId="{86B1E14A-EFD5-42C5-8EF1-B0756FB72F02}" type="presParOf" srcId="{3EFA0F08-DBDD-4D8E-89F7-70C1DFF5F8BB}" destId="{911A1617-6894-4312-B4BB-CB3CE7E58A7D}" srcOrd="1" destOrd="0" presId="urn:microsoft.com/office/officeart/2005/8/layout/chevron1"/>
    <dgm:cxn modelId="{D8356162-E73D-4E5F-B1D1-2050207733E0}" type="presParOf" srcId="{3EFA0F08-DBDD-4D8E-89F7-70C1DFF5F8BB}" destId="{A84F29F1-44BF-4321-8379-9C9037E51E7B}" srcOrd="2" destOrd="0" presId="urn:microsoft.com/office/officeart/2005/8/layout/chevron1"/>
    <dgm:cxn modelId="{FC89A7BD-4B42-49B3-A55A-FC6C2EF050A5}" type="presParOf" srcId="{3EFA0F08-DBDD-4D8E-89F7-70C1DFF5F8BB}" destId="{B76BCC55-86B9-4836-84A5-1BCDFC07259D}" srcOrd="3" destOrd="0" presId="urn:microsoft.com/office/officeart/2005/8/layout/chevron1"/>
    <dgm:cxn modelId="{C1F61935-0CAE-4EAA-B179-04F400F5935A}" type="presParOf" srcId="{3EFA0F08-DBDD-4D8E-89F7-70C1DFF5F8BB}" destId="{2DCB3C4A-C05B-4B97-AB54-817A7AC9988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AB984-FBD5-4FC3-9724-32BE526B18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4251AA-230D-41D7-8DDA-A4EDB9F20A57}">
      <dgm:prSet phldrT="[Text]" custT="1"/>
      <dgm:spPr/>
      <dgm:t>
        <a:bodyPr lIns="182880" tIns="91440" rIns="182880" bIns="91440"/>
        <a:lstStyle/>
        <a:p>
          <a:r>
            <a:rPr lang="en-US" sz="1600" b="1" i="0"/>
            <a:t>Working with Suppliers to Reduce Upstream Emissions</a:t>
          </a:r>
          <a:endParaRPr lang="en-US" sz="1600"/>
        </a:p>
      </dgm:t>
    </dgm:pt>
    <dgm:pt modelId="{CE0D52CD-0981-462D-94E4-C0F1509A8FE8}" type="parTrans" cxnId="{226AA465-3AFC-4296-AD81-99762607D5F3}">
      <dgm:prSet/>
      <dgm:spPr/>
      <dgm:t>
        <a:bodyPr/>
        <a:lstStyle/>
        <a:p>
          <a:endParaRPr lang="en-US" sz="1400"/>
        </a:p>
      </dgm:t>
    </dgm:pt>
    <dgm:pt modelId="{3C4DA046-C791-4BEB-9D36-A828DCE518A4}" type="sibTrans" cxnId="{226AA465-3AFC-4296-AD81-99762607D5F3}">
      <dgm:prSet/>
      <dgm:spPr/>
      <dgm:t>
        <a:bodyPr/>
        <a:lstStyle/>
        <a:p>
          <a:endParaRPr lang="en-US" sz="1400"/>
        </a:p>
      </dgm:t>
    </dgm:pt>
    <dgm:pt modelId="{A92E7E72-0E05-463E-8C4C-443507D0A0BB}">
      <dgm:prSet custT="1"/>
      <dgm:spPr/>
      <dgm:t>
        <a:bodyPr lIns="182880" tIns="91440" rIns="182880" bIns="91440"/>
        <a:lstStyle/>
        <a:p>
          <a:r>
            <a:rPr lang="en-US" sz="1600" b="1" i="0" dirty="0"/>
            <a:t>Together with our partners, Corning will continue to reduce global GHG emissions aligned with our commitment to climate action.</a:t>
          </a:r>
        </a:p>
      </dgm:t>
    </dgm:pt>
    <dgm:pt modelId="{33B94707-FB45-45D2-9037-F5CA95BFE507}" type="parTrans" cxnId="{62F460C3-754B-44BC-AE75-6D5608D910DA}">
      <dgm:prSet/>
      <dgm:spPr/>
      <dgm:t>
        <a:bodyPr/>
        <a:lstStyle/>
        <a:p>
          <a:endParaRPr lang="en-US" sz="1400"/>
        </a:p>
      </dgm:t>
    </dgm:pt>
    <dgm:pt modelId="{84F0DCF5-BA08-4851-B111-F66563819BC0}" type="sibTrans" cxnId="{62F460C3-754B-44BC-AE75-6D5608D910DA}">
      <dgm:prSet/>
      <dgm:spPr/>
      <dgm:t>
        <a:bodyPr/>
        <a:lstStyle/>
        <a:p>
          <a:endParaRPr lang="en-US" sz="1400"/>
        </a:p>
      </dgm:t>
    </dgm:pt>
    <dgm:pt modelId="{598A98C2-D932-4B34-81B1-52C0698D31A4}">
      <dgm:prSet phldrT="[Text]" custT="1"/>
      <dgm:spPr/>
      <dgm:t>
        <a:bodyPr lIns="182880"/>
        <a:lstStyle/>
        <a:p>
          <a:r>
            <a:rPr lang="en-US" sz="1200" b="0" i="0"/>
            <a:t>Corning will be rolling out our formal supplier engagement program in 2023 to reduce upstream emissions from suppliers systematically  </a:t>
          </a:r>
          <a:endParaRPr lang="en-US" sz="1200"/>
        </a:p>
      </dgm:t>
    </dgm:pt>
    <dgm:pt modelId="{9FD0054E-17C6-482D-92CE-5D56B34CFADE}" type="parTrans" cxnId="{97C3AAD4-C5E3-4C14-A589-FE9D99268A0A}">
      <dgm:prSet/>
      <dgm:spPr/>
      <dgm:t>
        <a:bodyPr/>
        <a:lstStyle/>
        <a:p>
          <a:endParaRPr lang="en-US" sz="1400"/>
        </a:p>
      </dgm:t>
    </dgm:pt>
    <dgm:pt modelId="{1DA16B9C-B268-4F64-B98D-B32A384C14D4}" type="sibTrans" cxnId="{97C3AAD4-C5E3-4C14-A589-FE9D99268A0A}">
      <dgm:prSet/>
      <dgm:spPr/>
      <dgm:t>
        <a:bodyPr/>
        <a:lstStyle/>
        <a:p>
          <a:endParaRPr lang="en-US" sz="1400"/>
        </a:p>
      </dgm:t>
    </dgm:pt>
    <dgm:pt modelId="{D10D12E2-267F-4F6C-92D9-07C470A1AA83}">
      <dgm:prSet custT="1"/>
      <dgm:spPr/>
      <dgm:t>
        <a:bodyPr lIns="182880"/>
        <a:lstStyle/>
        <a:p>
          <a:pPr>
            <a:lnSpc>
              <a:spcPct val="100000"/>
            </a:lnSpc>
          </a:pPr>
          <a:r>
            <a:rPr lang="en-US" sz="1200" b="0" i="0"/>
            <a:t>Corning’s new product innovations are increasingly focused on reducing embodied carbon in our products and our customers’ products and operations. </a:t>
          </a:r>
        </a:p>
      </dgm:t>
    </dgm:pt>
    <dgm:pt modelId="{74DB6F70-D4E7-4D56-9CFE-9B3E9C7DAB19}" type="parTrans" cxnId="{37E81CD2-4956-4FA0-987E-D5ABD555C9E0}">
      <dgm:prSet/>
      <dgm:spPr/>
      <dgm:t>
        <a:bodyPr/>
        <a:lstStyle/>
        <a:p>
          <a:endParaRPr lang="en-US" sz="1400"/>
        </a:p>
      </dgm:t>
    </dgm:pt>
    <dgm:pt modelId="{649D1DB7-584A-4169-A2BA-D58E1FA12203}" type="sibTrans" cxnId="{37E81CD2-4956-4FA0-987E-D5ABD555C9E0}">
      <dgm:prSet/>
      <dgm:spPr/>
      <dgm:t>
        <a:bodyPr/>
        <a:lstStyle/>
        <a:p>
          <a:endParaRPr lang="en-US" sz="1400"/>
        </a:p>
      </dgm:t>
    </dgm:pt>
    <dgm:pt modelId="{A352F6B4-25C9-4302-BB33-9EA4866752B2}">
      <dgm:prSet phldrT="[Text]" custT="1"/>
      <dgm:spPr/>
      <dgm:t>
        <a:bodyPr lIns="182880" tIns="91440" rIns="182880" bIns="91440"/>
        <a:lstStyle/>
        <a:p>
          <a:r>
            <a:rPr lang="en-US" sz="1600" b="1" i="0"/>
            <a:t>Integrating Sustainability into Our Innovation Process</a:t>
          </a:r>
          <a:endParaRPr lang="en-US" sz="1600"/>
        </a:p>
      </dgm:t>
    </dgm:pt>
    <dgm:pt modelId="{B8E224A6-0709-448C-BF1C-A8C12D868D61}" type="parTrans" cxnId="{4189E3F4-DF09-4395-9055-F5CB5359A244}">
      <dgm:prSet/>
      <dgm:spPr/>
      <dgm:t>
        <a:bodyPr/>
        <a:lstStyle/>
        <a:p>
          <a:endParaRPr lang="en-US" sz="1400"/>
        </a:p>
      </dgm:t>
    </dgm:pt>
    <dgm:pt modelId="{3013BA75-3423-4EE4-B05D-4BC272955E3B}" type="sibTrans" cxnId="{4189E3F4-DF09-4395-9055-F5CB5359A244}">
      <dgm:prSet/>
      <dgm:spPr/>
      <dgm:t>
        <a:bodyPr/>
        <a:lstStyle/>
        <a:p>
          <a:endParaRPr lang="en-US" sz="1400"/>
        </a:p>
      </dgm:t>
    </dgm:pt>
    <dgm:pt modelId="{565742A5-7FFF-4DB1-BAA3-7F45CC139D65}">
      <dgm:prSet custT="1"/>
      <dgm:spPr/>
      <dgm:t>
        <a:bodyPr lIns="182880"/>
        <a:lstStyle/>
        <a:p>
          <a:pPr>
            <a:lnSpc>
              <a:spcPct val="100000"/>
            </a:lnSpc>
          </a:pPr>
          <a:r>
            <a:rPr lang="en-US" sz="1200" b="0" i="0"/>
            <a:t>Corning has begun to use life cycle assessments performed by third parties to provide industry-recognized calculations of embodied carbon and </a:t>
          </a:r>
          <a:r>
            <a:rPr lang="en-US" sz="1200" b="1" i="0"/>
            <a:t>we will request additional LCA information from suppliers through our supplier engagement program.</a:t>
          </a:r>
        </a:p>
      </dgm:t>
    </dgm:pt>
    <dgm:pt modelId="{E004783B-5ED1-442E-814B-6CE343805F68}" type="parTrans" cxnId="{1D60EF3E-D9A0-4B4C-B93F-3D0C9A73F8A2}">
      <dgm:prSet/>
      <dgm:spPr/>
      <dgm:t>
        <a:bodyPr/>
        <a:lstStyle/>
        <a:p>
          <a:endParaRPr lang="en-US" sz="1400"/>
        </a:p>
      </dgm:t>
    </dgm:pt>
    <dgm:pt modelId="{6A0CD4FA-1559-47A0-ACC9-94C58CAE183C}" type="sibTrans" cxnId="{1D60EF3E-D9A0-4B4C-B93F-3D0C9A73F8A2}">
      <dgm:prSet/>
      <dgm:spPr/>
      <dgm:t>
        <a:bodyPr/>
        <a:lstStyle/>
        <a:p>
          <a:endParaRPr lang="en-US" sz="1400"/>
        </a:p>
      </dgm:t>
    </dgm:pt>
    <dgm:pt modelId="{604197F9-358D-47D0-A60D-911290120E53}">
      <dgm:prSet custT="1"/>
      <dgm:spPr/>
      <dgm:t>
        <a:bodyPr lIns="182880"/>
        <a:lstStyle/>
        <a:p>
          <a:pPr>
            <a:lnSpc>
              <a:spcPct val="100000"/>
            </a:lnSpc>
          </a:pPr>
          <a:r>
            <a:rPr lang="en-US" sz="1200" b="0" i="0"/>
            <a:t>We are also developing GHG-impact estimates to be used in the early-stage design of products.</a:t>
          </a:r>
        </a:p>
      </dgm:t>
    </dgm:pt>
    <dgm:pt modelId="{C1A6B8D1-4365-4969-94E2-1664A2531D28}" type="parTrans" cxnId="{846EFA9C-7D6A-4F92-9DEB-1EC2351EE9CC}">
      <dgm:prSet/>
      <dgm:spPr/>
      <dgm:t>
        <a:bodyPr/>
        <a:lstStyle/>
        <a:p>
          <a:endParaRPr lang="en-US" sz="1400"/>
        </a:p>
      </dgm:t>
    </dgm:pt>
    <dgm:pt modelId="{C5CE9320-575D-4ADF-BC52-EB1A4716EA58}" type="sibTrans" cxnId="{846EFA9C-7D6A-4F92-9DEB-1EC2351EE9CC}">
      <dgm:prSet/>
      <dgm:spPr/>
      <dgm:t>
        <a:bodyPr/>
        <a:lstStyle/>
        <a:p>
          <a:endParaRPr lang="en-US" sz="1400"/>
        </a:p>
      </dgm:t>
    </dgm:pt>
    <dgm:pt modelId="{07CEB748-5D7A-4572-9E15-5E376B5C9334}" type="pres">
      <dgm:prSet presAssocID="{952AB984-FBD5-4FC3-9724-32BE526B18B8}" presName="linear" presStyleCnt="0">
        <dgm:presLayoutVars>
          <dgm:animLvl val="lvl"/>
          <dgm:resizeHandles val="exact"/>
        </dgm:presLayoutVars>
      </dgm:prSet>
      <dgm:spPr/>
    </dgm:pt>
    <dgm:pt modelId="{6C9F4992-1696-41A2-926A-FBA73966996C}" type="pres">
      <dgm:prSet presAssocID="{784251AA-230D-41D7-8DDA-A4EDB9F20A57}" presName="parentText" presStyleLbl="node1" presStyleIdx="0" presStyleCnt="3" custScaleY="63691">
        <dgm:presLayoutVars>
          <dgm:chMax val="0"/>
          <dgm:bulletEnabled val="1"/>
        </dgm:presLayoutVars>
      </dgm:prSet>
      <dgm:spPr>
        <a:prstGeom prst="rect">
          <a:avLst/>
        </a:prstGeom>
      </dgm:spPr>
    </dgm:pt>
    <dgm:pt modelId="{4CCB7900-7A43-4047-BB79-9D0A474EFAAC}" type="pres">
      <dgm:prSet presAssocID="{784251AA-230D-41D7-8DDA-A4EDB9F20A57}" presName="childText" presStyleLbl="revTx" presStyleIdx="0" presStyleCnt="2" custLinFactNeighborY="7905">
        <dgm:presLayoutVars>
          <dgm:bulletEnabled val="1"/>
        </dgm:presLayoutVars>
      </dgm:prSet>
      <dgm:spPr/>
    </dgm:pt>
    <dgm:pt modelId="{705578A8-9FA5-47C9-A676-1F06C02819C8}" type="pres">
      <dgm:prSet presAssocID="{A352F6B4-25C9-4302-BB33-9EA4866752B2}" presName="parentText" presStyleLbl="node1" presStyleIdx="1" presStyleCnt="3" custScaleY="68535" custLinFactNeighborY="-56532">
        <dgm:presLayoutVars>
          <dgm:chMax val="0"/>
          <dgm:bulletEnabled val="1"/>
        </dgm:presLayoutVars>
      </dgm:prSet>
      <dgm:spPr>
        <a:prstGeom prst="rect">
          <a:avLst/>
        </a:prstGeom>
      </dgm:spPr>
    </dgm:pt>
    <dgm:pt modelId="{3B7B535B-A8B5-4E7A-9193-3798ADC0E394}" type="pres">
      <dgm:prSet presAssocID="{A352F6B4-25C9-4302-BB33-9EA4866752B2}" presName="childText" presStyleLbl="revTx" presStyleIdx="1" presStyleCnt="2" custLinFactNeighborY="-40591">
        <dgm:presLayoutVars>
          <dgm:bulletEnabled val="1"/>
        </dgm:presLayoutVars>
      </dgm:prSet>
      <dgm:spPr/>
    </dgm:pt>
    <dgm:pt modelId="{B2E759CE-9F12-4525-B522-C02315DFE0CA}" type="pres">
      <dgm:prSet presAssocID="{A92E7E72-0E05-463E-8C4C-443507D0A0BB}" presName="parentText" presStyleLbl="node1" presStyleIdx="2" presStyleCnt="3" custScaleY="81669" custLinFactNeighborY="-41012">
        <dgm:presLayoutVars>
          <dgm:chMax val="0"/>
          <dgm:bulletEnabled val="1"/>
        </dgm:presLayoutVars>
      </dgm:prSet>
      <dgm:spPr>
        <a:prstGeom prst="rect">
          <a:avLst/>
        </a:prstGeom>
      </dgm:spPr>
    </dgm:pt>
  </dgm:ptLst>
  <dgm:cxnLst>
    <dgm:cxn modelId="{01772511-0A67-412D-981A-FBE4C6E5F202}" type="presOf" srcId="{565742A5-7FFF-4DB1-BAA3-7F45CC139D65}" destId="{3B7B535B-A8B5-4E7A-9193-3798ADC0E394}" srcOrd="0" destOrd="1" presId="urn:microsoft.com/office/officeart/2005/8/layout/vList2"/>
    <dgm:cxn modelId="{99DD8517-7DFE-4B33-AB72-D36D444C50DA}" type="presOf" srcId="{A352F6B4-25C9-4302-BB33-9EA4866752B2}" destId="{705578A8-9FA5-47C9-A676-1F06C02819C8}" srcOrd="0" destOrd="0" presId="urn:microsoft.com/office/officeart/2005/8/layout/vList2"/>
    <dgm:cxn modelId="{9A175D19-CEAE-459A-BA28-DD580F3A21D0}" type="presOf" srcId="{784251AA-230D-41D7-8DDA-A4EDB9F20A57}" destId="{6C9F4992-1696-41A2-926A-FBA73966996C}" srcOrd="0" destOrd="0" presId="urn:microsoft.com/office/officeart/2005/8/layout/vList2"/>
    <dgm:cxn modelId="{1D60EF3E-D9A0-4B4C-B93F-3D0C9A73F8A2}" srcId="{A352F6B4-25C9-4302-BB33-9EA4866752B2}" destId="{565742A5-7FFF-4DB1-BAA3-7F45CC139D65}" srcOrd="1" destOrd="0" parTransId="{E004783B-5ED1-442E-814B-6CE343805F68}" sibTransId="{6A0CD4FA-1559-47A0-ACC9-94C58CAE183C}"/>
    <dgm:cxn modelId="{8A943464-AD50-4BC3-968B-6FFFA83AD6B8}" type="presOf" srcId="{A92E7E72-0E05-463E-8C4C-443507D0A0BB}" destId="{B2E759CE-9F12-4525-B522-C02315DFE0CA}" srcOrd="0" destOrd="0" presId="urn:microsoft.com/office/officeart/2005/8/layout/vList2"/>
    <dgm:cxn modelId="{226AA465-3AFC-4296-AD81-99762607D5F3}" srcId="{952AB984-FBD5-4FC3-9724-32BE526B18B8}" destId="{784251AA-230D-41D7-8DDA-A4EDB9F20A57}" srcOrd="0" destOrd="0" parTransId="{CE0D52CD-0981-462D-94E4-C0F1509A8FE8}" sibTransId="{3C4DA046-C791-4BEB-9D36-A828DCE518A4}"/>
    <dgm:cxn modelId="{846EFA9C-7D6A-4F92-9DEB-1EC2351EE9CC}" srcId="{A352F6B4-25C9-4302-BB33-9EA4866752B2}" destId="{604197F9-358D-47D0-A60D-911290120E53}" srcOrd="2" destOrd="0" parTransId="{C1A6B8D1-4365-4969-94E2-1664A2531D28}" sibTransId="{C5CE9320-575D-4ADF-BC52-EB1A4716EA58}"/>
    <dgm:cxn modelId="{6C0D66B4-8369-443E-AFE0-07EDD7561117}" type="presOf" srcId="{952AB984-FBD5-4FC3-9724-32BE526B18B8}" destId="{07CEB748-5D7A-4572-9E15-5E376B5C9334}" srcOrd="0" destOrd="0" presId="urn:microsoft.com/office/officeart/2005/8/layout/vList2"/>
    <dgm:cxn modelId="{3DE5AFC0-D729-4364-A469-12330AE3FC8A}" type="presOf" srcId="{598A98C2-D932-4B34-81B1-52C0698D31A4}" destId="{4CCB7900-7A43-4047-BB79-9D0A474EFAAC}" srcOrd="0" destOrd="0" presId="urn:microsoft.com/office/officeart/2005/8/layout/vList2"/>
    <dgm:cxn modelId="{62F460C3-754B-44BC-AE75-6D5608D910DA}" srcId="{952AB984-FBD5-4FC3-9724-32BE526B18B8}" destId="{A92E7E72-0E05-463E-8C4C-443507D0A0BB}" srcOrd="2" destOrd="0" parTransId="{33B94707-FB45-45D2-9037-F5CA95BFE507}" sibTransId="{84F0DCF5-BA08-4851-B111-F66563819BC0}"/>
    <dgm:cxn modelId="{37E81CD2-4956-4FA0-987E-D5ABD555C9E0}" srcId="{A352F6B4-25C9-4302-BB33-9EA4866752B2}" destId="{D10D12E2-267F-4F6C-92D9-07C470A1AA83}" srcOrd="0" destOrd="0" parTransId="{74DB6F70-D4E7-4D56-9CFE-9B3E9C7DAB19}" sibTransId="{649D1DB7-584A-4169-A2BA-D58E1FA12203}"/>
    <dgm:cxn modelId="{97C3AAD4-C5E3-4C14-A589-FE9D99268A0A}" srcId="{784251AA-230D-41D7-8DDA-A4EDB9F20A57}" destId="{598A98C2-D932-4B34-81B1-52C0698D31A4}" srcOrd="0" destOrd="0" parTransId="{9FD0054E-17C6-482D-92CE-5D56B34CFADE}" sibTransId="{1DA16B9C-B268-4F64-B98D-B32A384C14D4}"/>
    <dgm:cxn modelId="{5391A2E2-6019-4E2B-A086-82CA23094255}" type="presOf" srcId="{604197F9-358D-47D0-A60D-911290120E53}" destId="{3B7B535B-A8B5-4E7A-9193-3798ADC0E394}" srcOrd="0" destOrd="2" presId="urn:microsoft.com/office/officeart/2005/8/layout/vList2"/>
    <dgm:cxn modelId="{3DF67DF1-8C8D-471A-83BE-B409F8B5CB2D}" type="presOf" srcId="{D10D12E2-267F-4F6C-92D9-07C470A1AA83}" destId="{3B7B535B-A8B5-4E7A-9193-3798ADC0E394}" srcOrd="0" destOrd="0" presId="urn:microsoft.com/office/officeart/2005/8/layout/vList2"/>
    <dgm:cxn modelId="{4189E3F4-DF09-4395-9055-F5CB5359A244}" srcId="{952AB984-FBD5-4FC3-9724-32BE526B18B8}" destId="{A352F6B4-25C9-4302-BB33-9EA4866752B2}" srcOrd="1" destOrd="0" parTransId="{B8E224A6-0709-448C-BF1C-A8C12D868D61}" sibTransId="{3013BA75-3423-4EE4-B05D-4BC272955E3B}"/>
    <dgm:cxn modelId="{E789D435-8345-4575-A235-27DC2FA4A515}" type="presParOf" srcId="{07CEB748-5D7A-4572-9E15-5E376B5C9334}" destId="{6C9F4992-1696-41A2-926A-FBA73966996C}" srcOrd="0" destOrd="0" presId="urn:microsoft.com/office/officeart/2005/8/layout/vList2"/>
    <dgm:cxn modelId="{4EA63313-2FFA-4F7A-961D-FA043BD02BD7}" type="presParOf" srcId="{07CEB748-5D7A-4572-9E15-5E376B5C9334}" destId="{4CCB7900-7A43-4047-BB79-9D0A474EFAAC}" srcOrd="1" destOrd="0" presId="urn:microsoft.com/office/officeart/2005/8/layout/vList2"/>
    <dgm:cxn modelId="{3AAC4D23-8DFB-41D0-9F23-2671A8DEBF23}" type="presParOf" srcId="{07CEB748-5D7A-4572-9E15-5E376B5C9334}" destId="{705578A8-9FA5-47C9-A676-1F06C02819C8}" srcOrd="2" destOrd="0" presId="urn:microsoft.com/office/officeart/2005/8/layout/vList2"/>
    <dgm:cxn modelId="{7D6734C3-96FB-4EF4-A310-8F4F480A72A5}" type="presParOf" srcId="{07CEB748-5D7A-4572-9E15-5E376B5C9334}" destId="{3B7B535B-A8B5-4E7A-9193-3798ADC0E394}" srcOrd="3" destOrd="0" presId="urn:microsoft.com/office/officeart/2005/8/layout/vList2"/>
    <dgm:cxn modelId="{6962F795-C57F-47CF-90D6-AC5A3C9971DA}" type="presParOf" srcId="{07CEB748-5D7A-4572-9E15-5E376B5C9334}" destId="{B2E759CE-9F12-4525-B522-C02315DFE0C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0B2F7-9477-482E-8758-D0B09C2A8890}">
      <dsp:nvSpPr>
        <dsp:cNvPr id="0" name=""/>
        <dsp:cNvSpPr/>
      </dsp:nvSpPr>
      <dsp:spPr>
        <a:xfrm>
          <a:off x="0" y="9432"/>
          <a:ext cx="981644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Webinar Objectives</a:t>
          </a:r>
        </a:p>
      </dsp:txBody>
      <dsp:txXfrm>
        <a:off x="23988" y="33420"/>
        <a:ext cx="9768470" cy="443423"/>
      </dsp:txXfrm>
    </dsp:sp>
    <dsp:sp modelId="{3DB583CD-FBE6-4D24-855A-68EB981EC348}">
      <dsp:nvSpPr>
        <dsp:cNvPr id="0" name=""/>
        <dsp:cNvSpPr/>
      </dsp:nvSpPr>
      <dsp:spPr>
        <a:xfrm>
          <a:off x="0" y="543315"/>
          <a:ext cx="981644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Corning Overview and Supplier Expectations </a:t>
          </a:r>
        </a:p>
      </dsp:txBody>
      <dsp:txXfrm>
        <a:off x="23988" y="567303"/>
        <a:ext cx="9768470" cy="443423"/>
      </dsp:txXfrm>
    </dsp:sp>
    <dsp:sp modelId="{D5C5F609-DF0B-4136-828F-ECF329853067}">
      <dsp:nvSpPr>
        <dsp:cNvPr id="0" name=""/>
        <dsp:cNvSpPr/>
      </dsp:nvSpPr>
      <dsp:spPr>
        <a:xfrm>
          <a:off x="0" y="1113192"/>
          <a:ext cx="981644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Science Based Targets and SBTi Overview</a:t>
          </a:r>
        </a:p>
      </dsp:txBody>
      <dsp:txXfrm>
        <a:off x="23988" y="1137180"/>
        <a:ext cx="9768470" cy="443423"/>
      </dsp:txXfrm>
    </dsp:sp>
    <dsp:sp modelId="{323E358A-D4A2-47CF-9127-B837F38C917F}">
      <dsp:nvSpPr>
        <dsp:cNvPr id="0" name=""/>
        <dsp:cNvSpPr/>
      </dsp:nvSpPr>
      <dsp:spPr>
        <a:xfrm>
          <a:off x="0" y="1665072"/>
          <a:ext cx="981644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Emissions Reduction Levers to Achieve an SBT and Achievement Roadmaps</a:t>
          </a:r>
        </a:p>
      </dsp:txBody>
      <dsp:txXfrm>
        <a:off x="23988" y="1689060"/>
        <a:ext cx="9768470" cy="443423"/>
      </dsp:txXfrm>
    </dsp:sp>
    <dsp:sp modelId="{80CE0C17-DEB4-46A0-AD28-1E0FC3DD1848}">
      <dsp:nvSpPr>
        <dsp:cNvPr id="0" name=""/>
        <dsp:cNvSpPr/>
      </dsp:nvSpPr>
      <dsp:spPr>
        <a:xfrm>
          <a:off x="0" y="2216952"/>
          <a:ext cx="981644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Reporting Targets through CDP</a:t>
          </a:r>
        </a:p>
      </dsp:txBody>
      <dsp:txXfrm>
        <a:off x="23988" y="2240940"/>
        <a:ext cx="9768470" cy="443423"/>
      </dsp:txXfrm>
    </dsp:sp>
    <dsp:sp modelId="{0082BCA5-04F1-4F6D-90EA-4351230B4CDE}">
      <dsp:nvSpPr>
        <dsp:cNvPr id="0" name=""/>
        <dsp:cNvSpPr/>
      </dsp:nvSpPr>
      <dsp:spPr>
        <a:xfrm>
          <a:off x="0" y="2768832"/>
          <a:ext cx="981644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Next Steps</a:t>
          </a:r>
        </a:p>
      </dsp:txBody>
      <dsp:txXfrm>
        <a:off x="23988" y="2792820"/>
        <a:ext cx="9768470" cy="443423"/>
      </dsp:txXfrm>
    </dsp:sp>
    <dsp:sp modelId="{B6205BC9-10B4-4197-92FD-162BC20696F8}">
      <dsp:nvSpPr>
        <dsp:cNvPr id="0" name=""/>
        <dsp:cNvSpPr/>
      </dsp:nvSpPr>
      <dsp:spPr>
        <a:xfrm>
          <a:off x="0" y="3320712"/>
          <a:ext cx="981644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Resources </a:t>
          </a:r>
        </a:p>
      </dsp:txBody>
      <dsp:txXfrm>
        <a:off x="23988" y="3344700"/>
        <a:ext cx="9768470" cy="44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FBCAC-EC1D-4920-B84D-F310493D349E}">
      <dsp:nvSpPr>
        <dsp:cNvPr id="0" name=""/>
        <dsp:cNvSpPr/>
      </dsp:nvSpPr>
      <dsp:spPr>
        <a:xfrm>
          <a:off x="3214" y="0"/>
          <a:ext cx="3916560" cy="1079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dirty="0"/>
            <a:t>Program</a:t>
          </a:r>
          <a:r>
            <a:rPr lang="en-US" sz="1800" kern="1200" dirty="0">
              <a:latin typeface="Arial"/>
            </a:rPr>
            <a:t> </a:t>
          </a:r>
          <a:endParaRPr lang="en-US" sz="1800" kern="1200" dirty="0"/>
        </a:p>
        <a:p>
          <a:pPr marL="0" lvl="0" indent="0" algn="ctr" defTabSz="800100" rtl="0">
            <a:lnSpc>
              <a:spcPct val="90000"/>
            </a:lnSpc>
            <a:spcBef>
              <a:spcPct val="0"/>
            </a:spcBef>
            <a:spcAft>
              <a:spcPct val="35000"/>
            </a:spcAft>
            <a:buNone/>
          </a:pPr>
          <a:r>
            <a:rPr lang="en-US" sz="1800" kern="1200" dirty="0"/>
            <a:t>Deployment</a:t>
          </a:r>
          <a:r>
            <a:rPr lang="en-US" sz="1800" kern="1200" dirty="0">
              <a:latin typeface="Arial"/>
            </a:rPr>
            <a:t> </a:t>
          </a:r>
          <a:endParaRPr lang="en-US" sz="1800" kern="1200" dirty="0"/>
        </a:p>
      </dsp:txBody>
      <dsp:txXfrm>
        <a:off x="542964" y="0"/>
        <a:ext cx="2837060" cy="1079500"/>
      </dsp:txXfrm>
    </dsp:sp>
    <dsp:sp modelId="{A84F29F1-44BF-4321-8379-9C9037E51E7B}">
      <dsp:nvSpPr>
        <dsp:cNvPr id="0" name=""/>
        <dsp:cNvSpPr/>
      </dsp:nvSpPr>
      <dsp:spPr>
        <a:xfrm>
          <a:off x="3467103" y="0"/>
          <a:ext cx="3916560" cy="1079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a:t>Active Engagement</a:t>
          </a:r>
          <a:r>
            <a:rPr lang="en-US" sz="1800" kern="1200">
              <a:latin typeface="Arial"/>
            </a:rPr>
            <a:t> </a:t>
          </a:r>
          <a:endParaRPr lang="en-US" sz="1800" kern="1200"/>
        </a:p>
      </dsp:txBody>
      <dsp:txXfrm>
        <a:off x="4006853" y="0"/>
        <a:ext cx="2837060" cy="1079500"/>
      </dsp:txXfrm>
    </dsp:sp>
    <dsp:sp modelId="{2DCB3C4A-C05B-4B97-AB54-817A7AC99887}">
      <dsp:nvSpPr>
        <dsp:cNvPr id="0" name=""/>
        <dsp:cNvSpPr/>
      </dsp:nvSpPr>
      <dsp:spPr>
        <a:xfrm>
          <a:off x="7053024" y="0"/>
          <a:ext cx="3916560" cy="1079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Emission Reduction Plan</a:t>
          </a:r>
        </a:p>
      </dsp:txBody>
      <dsp:txXfrm>
        <a:off x="7592774" y="0"/>
        <a:ext cx="2837060" cy="1079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F4992-1696-41A2-926A-FBA73966996C}">
      <dsp:nvSpPr>
        <dsp:cNvPr id="0" name=""/>
        <dsp:cNvSpPr/>
      </dsp:nvSpPr>
      <dsp:spPr>
        <a:xfrm>
          <a:off x="0" y="5961"/>
          <a:ext cx="9756862" cy="763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90000"/>
            </a:lnSpc>
            <a:spcBef>
              <a:spcPct val="0"/>
            </a:spcBef>
            <a:spcAft>
              <a:spcPct val="35000"/>
            </a:spcAft>
            <a:buNone/>
          </a:pPr>
          <a:r>
            <a:rPr lang="en-US" sz="1600" b="1" i="0" kern="1200"/>
            <a:t>Working with Suppliers to Reduce Upstream Emissions</a:t>
          </a:r>
          <a:endParaRPr lang="en-US" sz="1600" kern="1200"/>
        </a:p>
      </dsp:txBody>
      <dsp:txXfrm>
        <a:off x="0" y="5961"/>
        <a:ext cx="9756862" cy="763069"/>
      </dsp:txXfrm>
    </dsp:sp>
    <dsp:sp modelId="{4CCB7900-7A43-4047-BB79-9D0A474EFAAC}">
      <dsp:nvSpPr>
        <dsp:cNvPr id="0" name=""/>
        <dsp:cNvSpPr/>
      </dsp:nvSpPr>
      <dsp:spPr>
        <a:xfrm>
          <a:off x="0" y="863739"/>
          <a:ext cx="975686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a:t>Corning will be rolling out our formal supplier engagement program in 2023 to reduce upstream emissions from suppliers systematically  </a:t>
          </a:r>
          <a:endParaRPr lang="en-US" sz="1200" kern="1200"/>
        </a:p>
      </dsp:txBody>
      <dsp:txXfrm>
        <a:off x="0" y="863739"/>
        <a:ext cx="9756862" cy="1059840"/>
      </dsp:txXfrm>
    </dsp:sp>
    <dsp:sp modelId="{705578A8-9FA5-47C9-A676-1F06C02819C8}">
      <dsp:nvSpPr>
        <dsp:cNvPr id="0" name=""/>
        <dsp:cNvSpPr/>
      </dsp:nvSpPr>
      <dsp:spPr>
        <a:xfrm>
          <a:off x="0" y="1229722"/>
          <a:ext cx="9756862" cy="8211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90000"/>
            </a:lnSpc>
            <a:spcBef>
              <a:spcPct val="0"/>
            </a:spcBef>
            <a:spcAft>
              <a:spcPct val="35000"/>
            </a:spcAft>
            <a:buNone/>
          </a:pPr>
          <a:r>
            <a:rPr lang="en-US" sz="1600" b="1" i="0" kern="1200"/>
            <a:t>Integrating Sustainability into Our Innovation Process</a:t>
          </a:r>
          <a:endParaRPr lang="en-US" sz="1600" kern="1200"/>
        </a:p>
      </dsp:txBody>
      <dsp:txXfrm>
        <a:off x="0" y="1229722"/>
        <a:ext cx="9756862" cy="821104"/>
      </dsp:txXfrm>
    </dsp:sp>
    <dsp:sp modelId="{3B7B535B-A8B5-4E7A-9193-3798ADC0E394}">
      <dsp:nvSpPr>
        <dsp:cNvPr id="0" name=""/>
        <dsp:cNvSpPr/>
      </dsp:nvSpPr>
      <dsp:spPr>
        <a:xfrm>
          <a:off x="0" y="2163662"/>
          <a:ext cx="975686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5240" rIns="85344" bIns="15240" numCol="1" spcCol="1270" anchor="t" anchorCtr="0">
          <a:noAutofit/>
        </a:bodyPr>
        <a:lstStyle/>
        <a:p>
          <a:pPr marL="114300" lvl="1" indent="-114300" algn="l" defTabSz="533400">
            <a:lnSpc>
              <a:spcPct val="100000"/>
            </a:lnSpc>
            <a:spcBef>
              <a:spcPct val="0"/>
            </a:spcBef>
            <a:spcAft>
              <a:spcPct val="20000"/>
            </a:spcAft>
            <a:buChar char="•"/>
          </a:pPr>
          <a:r>
            <a:rPr lang="en-US" sz="1200" b="0" i="0" kern="1200"/>
            <a:t>Corning’s new product innovations are increasingly focused on reducing embodied carbon in our products and our customers’ products and operations. </a:t>
          </a:r>
        </a:p>
        <a:p>
          <a:pPr marL="114300" lvl="1" indent="-114300" algn="l" defTabSz="533400">
            <a:lnSpc>
              <a:spcPct val="100000"/>
            </a:lnSpc>
            <a:spcBef>
              <a:spcPct val="0"/>
            </a:spcBef>
            <a:spcAft>
              <a:spcPct val="20000"/>
            </a:spcAft>
            <a:buChar char="•"/>
          </a:pPr>
          <a:r>
            <a:rPr lang="en-US" sz="1200" b="0" i="0" kern="1200"/>
            <a:t>Corning has begun to use life cycle assessments performed by third parties to provide industry-recognized calculations of embodied carbon and </a:t>
          </a:r>
          <a:r>
            <a:rPr lang="en-US" sz="1200" b="1" i="0" kern="1200"/>
            <a:t>we will request additional LCA information from suppliers through our supplier engagement program.</a:t>
          </a:r>
        </a:p>
        <a:p>
          <a:pPr marL="114300" lvl="1" indent="-114300" algn="l" defTabSz="533400">
            <a:lnSpc>
              <a:spcPct val="100000"/>
            </a:lnSpc>
            <a:spcBef>
              <a:spcPct val="0"/>
            </a:spcBef>
            <a:spcAft>
              <a:spcPct val="20000"/>
            </a:spcAft>
            <a:buChar char="•"/>
          </a:pPr>
          <a:r>
            <a:rPr lang="en-US" sz="1200" b="0" i="0" kern="1200"/>
            <a:t>We are also developing GHG-impact estimates to be used in the early-stage design of products.</a:t>
          </a:r>
        </a:p>
      </dsp:txBody>
      <dsp:txXfrm>
        <a:off x="0" y="2163662"/>
        <a:ext cx="9756862" cy="1059840"/>
      </dsp:txXfrm>
    </dsp:sp>
    <dsp:sp modelId="{B2E759CE-9F12-4525-B522-C02315DFE0CA}">
      <dsp:nvSpPr>
        <dsp:cNvPr id="0" name=""/>
        <dsp:cNvSpPr/>
      </dsp:nvSpPr>
      <dsp:spPr>
        <a:xfrm>
          <a:off x="0" y="3275153"/>
          <a:ext cx="9756862" cy="978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90000"/>
            </a:lnSpc>
            <a:spcBef>
              <a:spcPct val="0"/>
            </a:spcBef>
            <a:spcAft>
              <a:spcPct val="35000"/>
            </a:spcAft>
            <a:buNone/>
          </a:pPr>
          <a:r>
            <a:rPr lang="en-US" sz="1600" b="1" i="0" kern="1200" dirty="0"/>
            <a:t>Together with our partners, Corning will continue to reduce global GHG emissions aligned with our commitment to climate action.</a:t>
          </a:r>
        </a:p>
      </dsp:txBody>
      <dsp:txXfrm>
        <a:off x="0" y="3275153"/>
        <a:ext cx="9756862" cy="9784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68727-AF19-46EC-92A1-0D123FEB3763}"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E03E4-ABB6-4D0A-B865-2F91DF48C1EC}" type="slidenum">
              <a:rPr lang="en-US" smtClean="0"/>
              <a:t>‹#›</a:t>
            </a:fld>
            <a:endParaRPr lang="en-US"/>
          </a:p>
        </p:txBody>
      </p:sp>
    </p:spTree>
    <p:extLst>
      <p:ext uri="{BB962C8B-B14F-4D97-AF65-F5344CB8AC3E}">
        <p14:creationId xmlns:p14="http://schemas.microsoft.com/office/powerpoint/2010/main" val="245271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52D3F-5A79-8940-A8D4-B37D785A10E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512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sysClr val="windowText" lastClr="000000"/>
                </a:solidFill>
              </a:rPr>
              <a:t>The Science Based Targets Initiative (SBTi) is a collaboration of four NGOs (CDP, the UN Global Compact, the World Resources Institute, and WWF) with a collective goal to motivate companies to take the lead in mitigating global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sysClr val="windowText" lastClr="000000"/>
                </a:solidFill>
              </a:rPr>
              <a:t>Science-based target setting is now considered standard practice when companies set goals, and SBTi, as an independent third-party, validates the ambitions of targets proposed by applicants. SBTi approval adds credibility to your GHG targets, and alerts stakeholders that you are committed to meaningful climate action.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Setting SBTs shows that your company is taking a leadership position on climate which will bolster not only your scores and rankings on these frameworks, but also boost credibility and reputation among stakeholders, including investors, customers, employees, policymakers and environmental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j-lt"/>
                <a:ea typeface="+mn-ea"/>
                <a:cs typeface="+mn-cs"/>
              </a:rPr>
              <a:t>Science-based targets are company-level GHG reduction targets that consider the latest climate science, which indicates that significant global GHG emissions reductions are required to limit the worst effects of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j-lt"/>
                <a:ea typeface="+mn-ea"/>
                <a:cs typeface="+mn-cs"/>
              </a:rPr>
              <a:t>Science-based target setting makes business sense – it future-proofs growth, saves money, provides resilience against regulation, boosts investor confidence, spurs innovation and competitiveness – while also demonstrating concrete sustainability commitments to increasingly-conscious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j-lt"/>
                <a:ea typeface="+mn-ea"/>
                <a:cs typeface="+mn-cs"/>
              </a:rPr>
              <a:t>SBTi requires a complete scope 1, 2, and 3 GHG inventory (including all relevant emissions sources). Scope 1 and 2 ambition must be aligned with at least the </a:t>
            </a:r>
            <a:r>
              <a:rPr lang="en-US" sz="1200" kern="0" dirty="0">
                <a:solidFill>
                  <a:sysClr val="windowText" lastClr="000000"/>
                </a:solidFill>
                <a:latin typeface="+mj-lt"/>
              </a:rPr>
              <a:t>1.5</a:t>
            </a:r>
            <a:r>
              <a:rPr kumimoji="0" lang="en-US" sz="1200" b="0" i="0" u="none" strike="noStrike" kern="0" cap="none" spc="0" normalizeH="0" baseline="0" noProof="0" dirty="0">
                <a:ln>
                  <a:noFill/>
                </a:ln>
                <a:solidFill>
                  <a:sysClr val="windowText" lastClr="000000"/>
                </a:solidFill>
                <a:effectLst/>
                <a:uLnTx/>
                <a:uFillTx/>
                <a:latin typeface="+mj-lt"/>
                <a:ea typeface="+mn-ea"/>
                <a:cs typeface="+mn-cs"/>
              </a:rPr>
              <a:t> degree C climate scenario, while coverage of a scope 3 target must include at least 2/3 of total scope 3 emissions, and may align with at least the ‘well below’ 2 degree scenario.</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19</a:t>
            </a:fld>
            <a:endParaRPr lang="en-US"/>
          </a:p>
        </p:txBody>
      </p:sp>
    </p:spTree>
    <p:extLst>
      <p:ext uri="{BB962C8B-B14F-4D97-AF65-F5344CB8AC3E}">
        <p14:creationId xmlns:p14="http://schemas.microsoft.com/office/powerpoint/2010/main" val="291508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20</a:t>
            </a:fld>
            <a:endParaRPr lang="en-US"/>
          </a:p>
        </p:txBody>
      </p:sp>
    </p:spTree>
    <p:extLst>
      <p:ext uri="{BB962C8B-B14F-4D97-AF65-F5344CB8AC3E}">
        <p14:creationId xmlns:p14="http://schemas.microsoft.com/office/powerpoint/2010/main" val="371587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22</a:t>
            </a:fld>
            <a:endParaRPr lang="en-US"/>
          </a:p>
        </p:txBody>
      </p:sp>
    </p:spTree>
    <p:extLst>
      <p:ext uri="{BB962C8B-B14F-4D97-AF65-F5344CB8AC3E}">
        <p14:creationId xmlns:p14="http://schemas.microsoft.com/office/powerpoint/2010/main" val="197180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23</a:t>
            </a:fld>
            <a:endParaRPr lang="en-US"/>
          </a:p>
        </p:txBody>
      </p:sp>
    </p:spTree>
    <p:extLst>
      <p:ext uri="{BB962C8B-B14F-4D97-AF65-F5344CB8AC3E}">
        <p14:creationId xmlns:p14="http://schemas.microsoft.com/office/powerpoint/2010/main" val="2094188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24</a:t>
            </a:fld>
            <a:endParaRPr lang="en-US"/>
          </a:p>
        </p:txBody>
      </p:sp>
    </p:spTree>
    <p:extLst>
      <p:ext uri="{BB962C8B-B14F-4D97-AF65-F5344CB8AC3E}">
        <p14:creationId xmlns:p14="http://schemas.microsoft.com/office/powerpoint/2010/main" val="215409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25</a:t>
            </a:fld>
            <a:endParaRPr lang="en-US"/>
          </a:p>
        </p:txBody>
      </p:sp>
    </p:spTree>
    <p:extLst>
      <p:ext uri="{BB962C8B-B14F-4D97-AF65-F5344CB8AC3E}">
        <p14:creationId xmlns:p14="http://schemas.microsoft.com/office/powerpoint/2010/main" val="217880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26</a:t>
            </a:fld>
            <a:endParaRPr lang="en-US"/>
          </a:p>
        </p:txBody>
      </p:sp>
    </p:spTree>
    <p:extLst>
      <p:ext uri="{BB962C8B-B14F-4D97-AF65-F5344CB8AC3E}">
        <p14:creationId xmlns:p14="http://schemas.microsoft.com/office/powerpoint/2010/main" val="222745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27</a:t>
            </a:fld>
            <a:endParaRPr lang="en-US"/>
          </a:p>
        </p:txBody>
      </p:sp>
    </p:spTree>
    <p:extLst>
      <p:ext uri="{BB962C8B-B14F-4D97-AF65-F5344CB8AC3E}">
        <p14:creationId xmlns:p14="http://schemas.microsoft.com/office/powerpoint/2010/main" val="3485840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28</a:t>
            </a:fld>
            <a:endParaRPr lang="en-US"/>
          </a:p>
        </p:txBody>
      </p:sp>
    </p:spTree>
    <p:extLst>
      <p:ext uri="{BB962C8B-B14F-4D97-AF65-F5344CB8AC3E}">
        <p14:creationId xmlns:p14="http://schemas.microsoft.com/office/powerpoint/2010/main" val="177602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31</a:t>
            </a:fld>
            <a:endParaRPr lang="en-US"/>
          </a:p>
        </p:txBody>
      </p:sp>
    </p:spTree>
    <p:extLst>
      <p:ext uri="{BB962C8B-B14F-4D97-AF65-F5344CB8AC3E}">
        <p14:creationId xmlns:p14="http://schemas.microsoft.com/office/powerpoint/2010/main" val="354868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deck is for internal use only.</a:t>
            </a:r>
          </a:p>
        </p:txBody>
      </p:sp>
      <p:sp>
        <p:nvSpPr>
          <p:cNvPr id="4" name="Slide Number Placeholder 3"/>
          <p:cNvSpPr>
            <a:spLocks noGrp="1"/>
          </p:cNvSpPr>
          <p:nvPr>
            <p:ph type="sldNum" sz="quarter" idx="5"/>
          </p:nvPr>
        </p:nvSpPr>
        <p:spPr/>
        <p:txBody>
          <a:bodyPr/>
          <a:lstStyle/>
          <a:p>
            <a:fld id="{5D752D3F-5A79-8940-A8D4-B37D785A10E5}" type="slidenum">
              <a:rPr lang="en-US"/>
              <a:t>2</a:t>
            </a:fld>
            <a:endParaRPr lang="en-US"/>
          </a:p>
        </p:txBody>
      </p:sp>
    </p:spTree>
    <p:extLst>
      <p:ext uri="{BB962C8B-B14F-4D97-AF65-F5344CB8AC3E}">
        <p14:creationId xmlns:p14="http://schemas.microsoft.com/office/powerpoint/2010/main" val="7259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spcBef>
                <a:spcPts val="0"/>
              </a:spcBef>
              <a:spcAft>
                <a:spcPts val="0"/>
              </a:spcAft>
              <a:buSzPts val="1400"/>
              <a:buChar char="●"/>
            </a:pPr>
            <a:r>
              <a:rPr lang="en-US" dirty="0"/>
              <a:t>Once you’ve set a target, it’s important to create a roadmap to achieve it. </a:t>
            </a:r>
          </a:p>
          <a:p>
            <a:pPr marL="914400" lvl="1" indent="-317500" algn="l" rtl="0">
              <a:spcBef>
                <a:spcPts val="0"/>
              </a:spcBef>
              <a:spcAft>
                <a:spcPts val="0"/>
              </a:spcAft>
              <a:buSzPts val="1400"/>
              <a:buChar char="○"/>
            </a:pPr>
            <a:r>
              <a:rPr lang="en-US" dirty="0"/>
              <a:t>First identify potential projects that would reduce GHG emissions</a:t>
            </a:r>
          </a:p>
          <a:p>
            <a:pPr marL="914400" lvl="1" indent="-317500" algn="l" rtl="0">
              <a:spcBef>
                <a:spcPts val="0"/>
              </a:spcBef>
              <a:spcAft>
                <a:spcPts val="0"/>
              </a:spcAft>
              <a:buSzPts val="1400"/>
              <a:buChar char="○"/>
            </a:pPr>
            <a:r>
              <a:rPr lang="en-US" dirty="0"/>
              <a:t>Then estimate the project impact in terms of emissions reductions, energy reductions, and other project benefits, like worker safety improvements</a:t>
            </a:r>
          </a:p>
          <a:p>
            <a:pPr marL="914400" lvl="1" indent="-317500" algn="l" rtl="0">
              <a:spcBef>
                <a:spcPts val="0"/>
              </a:spcBef>
              <a:spcAft>
                <a:spcPts val="0"/>
              </a:spcAft>
              <a:buSzPts val="1400"/>
              <a:buChar char="○"/>
            </a:pPr>
            <a:r>
              <a:rPr lang="en-US" dirty="0"/>
              <a:t>Next estimate the financial implications, like capital costs, operations and maintenance savings, and simple payback</a:t>
            </a:r>
          </a:p>
          <a:p>
            <a:pPr marL="914400" lvl="1" indent="-317500" algn="l" rtl="0">
              <a:spcBef>
                <a:spcPts val="0"/>
              </a:spcBef>
              <a:spcAft>
                <a:spcPts val="0"/>
              </a:spcAft>
              <a:buSzPts val="1400"/>
              <a:buChar char="○"/>
            </a:pPr>
            <a:r>
              <a:rPr lang="en-US" dirty="0"/>
              <a:t>These metrics can help build the business case for investing in target achievement</a:t>
            </a:r>
          </a:p>
          <a:p>
            <a:pPr marL="1371600" lvl="2" indent="-317500" algn="l" rtl="0">
              <a:spcBef>
                <a:spcPts val="0"/>
              </a:spcBef>
              <a:spcAft>
                <a:spcPts val="0"/>
              </a:spcAft>
              <a:buSzPts val="1400"/>
              <a:buChar char="■"/>
            </a:pPr>
            <a:r>
              <a:rPr lang="en-US" dirty="0"/>
              <a:t>You will want to present the above metrics to the ultimate decision makers, and identify sources of funding and the internal teams who will execute them</a:t>
            </a:r>
          </a:p>
          <a:p>
            <a:pPr marL="457200" lvl="0" indent="-317500" algn="l" rtl="0">
              <a:spcBef>
                <a:spcPts val="0"/>
              </a:spcBef>
              <a:spcAft>
                <a:spcPts val="0"/>
              </a:spcAft>
              <a:buSzPts val="1400"/>
              <a:buChar char="●"/>
            </a:pPr>
            <a:r>
              <a:rPr lang="en-US" dirty="0"/>
              <a:t>This chart is an example of such a roadmap for the previous slide’s target of an 18% reduction from 2018 to 2025. </a:t>
            </a:r>
          </a:p>
          <a:p>
            <a:pPr marL="914400" lvl="1" indent="-317500" algn="l" rtl="0">
              <a:spcBef>
                <a:spcPts val="0"/>
              </a:spcBef>
              <a:spcAft>
                <a:spcPts val="0"/>
              </a:spcAft>
              <a:buSzPts val="1400"/>
              <a:buChar char="○"/>
            </a:pPr>
            <a:r>
              <a:rPr lang="en-US" dirty="0"/>
              <a:t>You can see that they have identified 5 different project types: HVAC upgrades, renewable energy purchases, low GWP gases to replace GHG intensive ones, equipment controls like daylighting and motion sensors, and lighting upgrades like switching to LEDs</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32</a:t>
            </a:fld>
            <a:endParaRPr lang="en-US"/>
          </a:p>
        </p:txBody>
      </p:sp>
    </p:spTree>
    <p:extLst>
      <p:ext uri="{BB962C8B-B14F-4D97-AF65-F5344CB8AC3E}">
        <p14:creationId xmlns:p14="http://schemas.microsoft.com/office/powerpoint/2010/main" val="2144393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b="1" dirty="0"/>
              <a:t>Presenter: WSP</a:t>
            </a:r>
          </a:p>
          <a:p>
            <a:pPr marL="165100" lvl="0" indent="0" algn="l" rtl="0">
              <a:spcBef>
                <a:spcPts val="0"/>
              </a:spcBef>
              <a:spcAft>
                <a:spcPts val="0"/>
              </a:spcAft>
              <a:buSzPts val="1000"/>
              <a:buFont typeface="Arial"/>
              <a:buNone/>
            </a:pPr>
            <a:endParaRPr lang="en-US" dirty="0"/>
          </a:p>
          <a:p>
            <a:pPr marL="457200" lvl="0" indent="-292100" algn="l" rtl="0">
              <a:spcBef>
                <a:spcPts val="0"/>
              </a:spcBef>
              <a:spcAft>
                <a:spcPts val="0"/>
              </a:spcAft>
              <a:buSzPts val="1000"/>
              <a:buFont typeface="Arial"/>
              <a:buChar char="●"/>
            </a:pPr>
            <a:r>
              <a:rPr lang="en-US" dirty="0"/>
              <a:t>Now we will talk about how to enter your target information into CDP. The first question about targets is C4.1, and your response to this determine which questions appear next in the questionnaire</a:t>
            </a:r>
          </a:p>
          <a:p>
            <a:pPr marL="457200" lvl="0" indent="-292100" algn="l" rtl="0">
              <a:spcBef>
                <a:spcPts val="0"/>
              </a:spcBef>
              <a:spcAft>
                <a:spcPts val="0"/>
              </a:spcAft>
              <a:buSzPts val="1000"/>
              <a:buFont typeface="Arial"/>
              <a:buChar char="●"/>
            </a:pPr>
            <a:r>
              <a:rPr lang="en-US" dirty="0"/>
              <a:t>You simply select from the dropdown menu which type of target or targets you have. As a reminder, we’ve included the definitions of absolute and intensity targets here, along with examples of each. </a:t>
            </a:r>
          </a:p>
          <a:p>
            <a:pPr marL="457200" lvl="0" indent="-292100" algn="l" rtl="0">
              <a:spcBef>
                <a:spcPts val="0"/>
              </a:spcBef>
              <a:spcAft>
                <a:spcPts val="0"/>
              </a:spcAft>
              <a:buSzPts val="1000"/>
              <a:buFont typeface="Arial"/>
              <a:buChar char="●"/>
            </a:pPr>
            <a:r>
              <a:rPr lang="en-US" dirty="0"/>
              <a:t>We’ll use this example of an absolute target to show how to answer the next question.</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36</a:t>
            </a:fld>
            <a:endParaRPr lang="en-US"/>
          </a:p>
        </p:txBody>
      </p:sp>
    </p:spTree>
    <p:extLst>
      <p:ext uri="{BB962C8B-B14F-4D97-AF65-F5344CB8AC3E}">
        <p14:creationId xmlns:p14="http://schemas.microsoft.com/office/powerpoint/2010/main" val="2140556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marR="0" lvl="0" indent="0" algn="l" defTabSz="914400" rtl="0" eaLnBrk="1" fontAlgn="auto" latinLnBrk="0" hangingPunct="1">
              <a:lnSpc>
                <a:spcPct val="100000"/>
              </a:lnSpc>
              <a:spcBef>
                <a:spcPts val="0"/>
              </a:spcBef>
              <a:spcAft>
                <a:spcPts val="0"/>
              </a:spcAft>
              <a:buClr>
                <a:schemeClr val="dk1"/>
              </a:buClr>
              <a:buSzPts val="1000"/>
              <a:buFont typeface="Arial"/>
              <a:buNone/>
              <a:tabLst/>
              <a:defRPr/>
            </a:pPr>
            <a:r>
              <a:rPr lang="en-US" b="1" dirty="0"/>
              <a:t>Presenter: WSP</a:t>
            </a:r>
          </a:p>
          <a:p>
            <a:pPr marL="165100" lvl="0" indent="0" algn="l" rtl="0">
              <a:spcBef>
                <a:spcPts val="0"/>
              </a:spcBef>
              <a:spcAft>
                <a:spcPts val="0"/>
              </a:spcAft>
              <a:buClr>
                <a:schemeClr val="dk1"/>
              </a:buClr>
              <a:buSzPts val="1000"/>
              <a:buFont typeface="Arial"/>
              <a:buNone/>
            </a:pPr>
            <a:endParaRPr lang="en-US" dirty="0">
              <a:solidFill>
                <a:schemeClr val="dk1"/>
              </a:solidFill>
            </a:endParaRPr>
          </a:p>
          <a:p>
            <a:pPr marL="457200" lvl="0" indent="-292100" algn="l" rtl="0">
              <a:spcBef>
                <a:spcPts val="0"/>
              </a:spcBef>
              <a:spcAft>
                <a:spcPts val="0"/>
              </a:spcAft>
              <a:buClr>
                <a:schemeClr val="dk1"/>
              </a:buClr>
              <a:buSzPts val="1000"/>
              <a:buFont typeface="Arial"/>
              <a:buChar char="●"/>
            </a:pPr>
            <a:r>
              <a:rPr lang="en-US" dirty="0">
                <a:solidFill>
                  <a:schemeClr val="dk1"/>
                </a:solidFill>
              </a:rPr>
              <a:t>If you select that you have an absolute target, C4.1a will appear. Connecting to the earlier Anatomy of a Target slide, this question has fields to capture each key element of the target language. We have used the same example here</a:t>
            </a:r>
          </a:p>
          <a:p>
            <a:pPr marL="457200" lvl="0" indent="-292100" algn="l" rtl="0">
              <a:spcBef>
                <a:spcPts val="0"/>
              </a:spcBef>
              <a:spcAft>
                <a:spcPts val="0"/>
              </a:spcAft>
              <a:buClr>
                <a:schemeClr val="dk1"/>
              </a:buClr>
              <a:buSzPts val="1000"/>
              <a:buFont typeface="Arial"/>
              <a:buChar char="●"/>
            </a:pPr>
            <a:r>
              <a:rPr lang="en-US" dirty="0">
                <a:solidFill>
                  <a:schemeClr val="dk1"/>
                </a:solidFill>
              </a:rPr>
              <a:t>There are a lot of elements to this question, so we’ll split it onto 2 slides. You start with selecting a reference number for your target - this allows you to consistently report on your targets from year to year. If you have reported your target previously, you should use the same reference number to report that target this year. If it’s a new target, you should select a reference number that you haven’t used before.</a:t>
            </a:r>
          </a:p>
          <a:p>
            <a:pPr marL="457200" lvl="0" indent="-292100" algn="l" rtl="0">
              <a:spcBef>
                <a:spcPts val="0"/>
              </a:spcBef>
              <a:spcAft>
                <a:spcPts val="0"/>
              </a:spcAft>
              <a:buClr>
                <a:schemeClr val="dk1"/>
              </a:buClr>
              <a:buSzPts val="1000"/>
              <a:buFont typeface="Arial"/>
              <a:buChar char="●"/>
            </a:pPr>
            <a:r>
              <a:rPr lang="en-US" dirty="0">
                <a:solidFill>
                  <a:schemeClr val="dk1"/>
                </a:solidFill>
              </a:rPr>
              <a:t>As you can see here in this example, we fill each element of the target into the correct field - the scope of emissions covered by the target is Scope 1 and 2, location-based in this case. For the % of emissions in scope, you should list 100% if none of your emissions are excluded from the target. You then enter the level of ambition, which is 30% for this target, and the base year is 2015. The start year refers to the year in which your company set the target. In this case, we’ll say that this target was set in 2016. </a:t>
            </a:r>
            <a:endParaRPr lang="en-US" dirty="0"/>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37</a:t>
            </a:fld>
            <a:endParaRPr lang="en-US"/>
          </a:p>
        </p:txBody>
      </p:sp>
    </p:spTree>
    <p:extLst>
      <p:ext uri="{BB962C8B-B14F-4D97-AF65-F5344CB8AC3E}">
        <p14:creationId xmlns:p14="http://schemas.microsoft.com/office/powerpoint/2010/main" val="2692552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marR="0" lvl="0" indent="0" algn="l" defTabSz="914400" rtl="0" eaLnBrk="1" fontAlgn="auto" latinLnBrk="0" hangingPunct="1">
              <a:lnSpc>
                <a:spcPct val="100000"/>
              </a:lnSpc>
              <a:spcBef>
                <a:spcPts val="0"/>
              </a:spcBef>
              <a:spcAft>
                <a:spcPts val="0"/>
              </a:spcAft>
              <a:buClr>
                <a:schemeClr val="dk1"/>
              </a:buClr>
              <a:buSzPts val="1000"/>
              <a:buFont typeface="Arial"/>
              <a:buNone/>
              <a:tabLst/>
              <a:defRPr/>
            </a:pPr>
            <a:r>
              <a:rPr lang="en-US" b="1" dirty="0"/>
              <a:t>Presenter: WSP</a:t>
            </a:r>
          </a:p>
          <a:p>
            <a:pPr marL="165100" lvl="0" indent="0" algn="l" rtl="0">
              <a:spcBef>
                <a:spcPts val="0"/>
              </a:spcBef>
              <a:spcAft>
                <a:spcPts val="0"/>
              </a:spcAft>
              <a:buClr>
                <a:schemeClr val="dk1"/>
              </a:buClr>
              <a:buSzPts val="1000"/>
              <a:buFont typeface="Arial"/>
              <a:buNone/>
            </a:pPr>
            <a:endParaRPr lang="en-US" dirty="0">
              <a:solidFill>
                <a:schemeClr val="dk1"/>
              </a:solidFill>
            </a:endParaRPr>
          </a:p>
          <a:p>
            <a:pPr marL="457200" lvl="0" indent="-292100" algn="l" rtl="0">
              <a:spcBef>
                <a:spcPts val="0"/>
              </a:spcBef>
              <a:spcAft>
                <a:spcPts val="0"/>
              </a:spcAft>
              <a:buClr>
                <a:schemeClr val="dk1"/>
              </a:buClr>
              <a:buSzPts val="1000"/>
              <a:buFont typeface="Arial"/>
              <a:buChar char="●"/>
            </a:pPr>
            <a:r>
              <a:rPr lang="en-US" dirty="0">
                <a:solidFill>
                  <a:schemeClr val="dk1"/>
                </a:solidFill>
              </a:rPr>
              <a:t>If you select that you have an absolute target, C4.1a will appear. Connecting to the earlier Anatomy of a Target slide, this question has fields to capture each key element of the target language. We have used the same example here</a:t>
            </a:r>
          </a:p>
          <a:p>
            <a:pPr marL="457200" lvl="0" indent="-292100" algn="l" rtl="0">
              <a:spcBef>
                <a:spcPts val="0"/>
              </a:spcBef>
              <a:spcAft>
                <a:spcPts val="0"/>
              </a:spcAft>
              <a:buClr>
                <a:schemeClr val="dk1"/>
              </a:buClr>
              <a:buSzPts val="1000"/>
              <a:buFont typeface="Arial"/>
              <a:buChar char="●"/>
            </a:pPr>
            <a:r>
              <a:rPr lang="en-US" dirty="0">
                <a:solidFill>
                  <a:schemeClr val="dk1"/>
                </a:solidFill>
              </a:rPr>
              <a:t>There are a lot of elements to this question, so we’ll split it onto 2 slides. You start with selecting a reference number for your target - this allows you to consistently report on your targets from year to year. If you have reported your target previously, you should use the same reference number to report that target this year. If it’s a new target, you should select a reference number that you haven’t used before.</a:t>
            </a:r>
          </a:p>
          <a:p>
            <a:pPr marL="457200" lvl="0" indent="-292100" algn="l" rtl="0">
              <a:spcBef>
                <a:spcPts val="0"/>
              </a:spcBef>
              <a:spcAft>
                <a:spcPts val="0"/>
              </a:spcAft>
              <a:buClr>
                <a:schemeClr val="dk1"/>
              </a:buClr>
              <a:buSzPts val="1000"/>
              <a:buFont typeface="Arial"/>
              <a:buChar char="●"/>
            </a:pPr>
            <a:r>
              <a:rPr lang="en-US" dirty="0">
                <a:solidFill>
                  <a:schemeClr val="dk1"/>
                </a:solidFill>
              </a:rPr>
              <a:t>As you can see here in this example, we fill each element of the target into the correct field - the scope of emissions covered by the target is Scope 1 and 2, location-based in this case. For the % of emissions in scope, you should list 100% if none of your emissions are excluded from the target. You then enter the level of ambition, which is 30% for this target, and the base year is 2015. The start year refers to the year in which your company set the target. In this case, we’ll say that this target was set in 2016. </a:t>
            </a:r>
            <a:endParaRPr lang="en-US" dirty="0"/>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38</a:t>
            </a:fld>
            <a:endParaRPr lang="en-US"/>
          </a:p>
        </p:txBody>
      </p:sp>
    </p:spTree>
    <p:extLst>
      <p:ext uri="{BB962C8B-B14F-4D97-AF65-F5344CB8AC3E}">
        <p14:creationId xmlns:p14="http://schemas.microsoft.com/office/powerpoint/2010/main" val="51168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marR="0" lvl="0" indent="0" algn="l" defTabSz="914400" rtl="0" eaLnBrk="1" fontAlgn="auto" latinLnBrk="0" hangingPunct="1">
              <a:lnSpc>
                <a:spcPct val="100000"/>
              </a:lnSpc>
              <a:spcBef>
                <a:spcPts val="0"/>
              </a:spcBef>
              <a:spcAft>
                <a:spcPts val="0"/>
              </a:spcAft>
              <a:buClr>
                <a:schemeClr val="dk1"/>
              </a:buClr>
              <a:buSzPts val="1000"/>
              <a:buFont typeface="Arial"/>
              <a:buNone/>
              <a:tabLst/>
              <a:defRPr/>
            </a:pPr>
            <a:r>
              <a:rPr lang="en-US" b="1" dirty="0"/>
              <a:t>Presenter: WSP</a:t>
            </a:r>
          </a:p>
          <a:p>
            <a:pPr marL="165100" lvl="0" indent="0" algn="l" rtl="0">
              <a:spcBef>
                <a:spcPts val="0"/>
              </a:spcBef>
              <a:spcAft>
                <a:spcPts val="0"/>
              </a:spcAft>
              <a:buClr>
                <a:schemeClr val="dk1"/>
              </a:buClr>
              <a:buSzPts val="1000"/>
              <a:buFont typeface="Arial"/>
              <a:buNone/>
            </a:pPr>
            <a:endParaRPr lang="en-US" dirty="0">
              <a:solidFill>
                <a:schemeClr val="dk1"/>
              </a:solidFill>
            </a:endParaRPr>
          </a:p>
          <a:p>
            <a:pPr marL="457200" lvl="0" indent="-292100" algn="l" rtl="0">
              <a:spcBef>
                <a:spcPts val="0"/>
              </a:spcBef>
              <a:spcAft>
                <a:spcPts val="0"/>
              </a:spcAft>
              <a:buClr>
                <a:schemeClr val="dk1"/>
              </a:buClr>
              <a:buSzPts val="1000"/>
              <a:buFont typeface="Arial"/>
              <a:buChar char="●"/>
            </a:pPr>
            <a:r>
              <a:rPr lang="en-US" dirty="0">
                <a:solidFill>
                  <a:schemeClr val="dk1"/>
                </a:solidFill>
              </a:rPr>
              <a:t>If you select that you have an absolute target, C4.1a will appear. Connecting to the earlier Anatomy of a Target slide, this question has fields to capture each key element of the target language. We have used the same example here</a:t>
            </a:r>
          </a:p>
          <a:p>
            <a:pPr marL="457200" lvl="0" indent="-292100" algn="l" rtl="0">
              <a:spcBef>
                <a:spcPts val="0"/>
              </a:spcBef>
              <a:spcAft>
                <a:spcPts val="0"/>
              </a:spcAft>
              <a:buClr>
                <a:schemeClr val="dk1"/>
              </a:buClr>
              <a:buSzPts val="1000"/>
              <a:buFont typeface="Arial"/>
              <a:buChar char="●"/>
            </a:pPr>
            <a:r>
              <a:rPr lang="en-US" dirty="0">
                <a:solidFill>
                  <a:schemeClr val="dk1"/>
                </a:solidFill>
              </a:rPr>
              <a:t>There are a lot of elements to this question, so we’ll split it onto 2 slides. You start with selecting a reference number for your target - this allows you to consistently report on your targets from year to year. If you have reported your target previously, you should use the same reference number to report that target this year. If it’s a new target, you should select a reference number that you haven’t used before.</a:t>
            </a:r>
          </a:p>
          <a:p>
            <a:pPr marL="457200" lvl="0" indent="-292100" algn="l" rtl="0">
              <a:spcBef>
                <a:spcPts val="0"/>
              </a:spcBef>
              <a:spcAft>
                <a:spcPts val="0"/>
              </a:spcAft>
              <a:buClr>
                <a:schemeClr val="dk1"/>
              </a:buClr>
              <a:buSzPts val="1000"/>
              <a:buFont typeface="Arial"/>
              <a:buChar char="●"/>
            </a:pPr>
            <a:r>
              <a:rPr lang="en-US" dirty="0">
                <a:solidFill>
                  <a:schemeClr val="dk1"/>
                </a:solidFill>
              </a:rPr>
              <a:t>As you can see here in this example, we fill each element of the target into the correct field - the scope of emissions covered by the target is Scope 1 and 2, location-based in this case. For the % of emissions in scope, you should list 100% if none of your emissions are excluded from the target. You then enter the level of ambition, which is 30% for this target, and the base year is 2015. The start year refers to the year in which your company set the target. In this case, we’ll say that this target was set in 2016. </a:t>
            </a:r>
            <a:endParaRPr lang="en-US" dirty="0"/>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39</a:t>
            </a:fld>
            <a:endParaRPr lang="en-US"/>
          </a:p>
        </p:txBody>
      </p:sp>
    </p:spTree>
    <p:extLst>
      <p:ext uri="{BB962C8B-B14F-4D97-AF65-F5344CB8AC3E}">
        <p14:creationId xmlns:p14="http://schemas.microsoft.com/office/powerpoint/2010/main" val="1436931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41</a:t>
            </a:fld>
            <a:endParaRPr lang="en-US"/>
          </a:p>
        </p:txBody>
      </p:sp>
    </p:spTree>
    <p:extLst>
      <p:ext uri="{BB962C8B-B14F-4D97-AF65-F5344CB8AC3E}">
        <p14:creationId xmlns:p14="http://schemas.microsoft.com/office/powerpoint/2010/main" val="544918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EE1DF38-68EE-439B-8E7F-B8A2AA122E50}" type="slidenum">
              <a:rPr lang="en-US" smtClean="0"/>
              <a:pPr/>
              <a:t>42</a:t>
            </a:fld>
            <a:endParaRPr lang="en-US"/>
          </a:p>
        </p:txBody>
      </p:sp>
    </p:spTree>
    <p:extLst>
      <p:ext uri="{BB962C8B-B14F-4D97-AF65-F5344CB8AC3E}">
        <p14:creationId xmlns:p14="http://schemas.microsoft.com/office/powerpoint/2010/main" val="345549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a:t>Note that if they use a tool like this, we would like them to state that in their CDP response</a:t>
            </a:r>
            <a:endParaRPr lang="en-US" sz="1200" b="0" i="0" u="none" strike="noStrike" cap="none">
              <a:solidFill>
                <a:srgbClr val="000000"/>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pPr>
              <a:defRPr/>
            </a:pPr>
            <a:fld id="{4392627E-6A4F-438F-A74E-F6583135F0F5}" type="slidenum">
              <a:rPr lang="en-US" altLang="en-US" smtClean="0"/>
              <a:pPr>
                <a:defRPr/>
              </a:pPr>
              <a:t>43</a:t>
            </a:fld>
            <a:endParaRPr lang="en-US" altLang="en-US"/>
          </a:p>
        </p:txBody>
      </p:sp>
    </p:spTree>
    <p:extLst>
      <p:ext uri="{BB962C8B-B14F-4D97-AF65-F5344CB8AC3E}">
        <p14:creationId xmlns:p14="http://schemas.microsoft.com/office/powerpoint/2010/main" val="280467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52D3F-5A79-8940-A8D4-B37D785A10E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2689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52D3F-5A79-8940-A8D4-B37D785A10E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2568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set goals within these focus areas and we are working diligently to achieve them. These goals were developed to support the united nations sustainable development goals aligning Corning’s efforts with global action on sustainability.</a:t>
            </a:r>
          </a:p>
          <a:p>
            <a:endParaRPr lang="en-US"/>
          </a:p>
          <a:p>
            <a:r>
              <a:rPr lang="en-US"/>
              <a:t>Didi will talk about our greenhouse gas reduction goals. We also introduced new water, waste and safety goals. </a:t>
            </a:r>
          </a:p>
          <a:p>
            <a:endParaRPr lang="en-US"/>
          </a:p>
          <a:p>
            <a:r>
              <a:rPr lang="en-US"/>
              <a:t>One that is very relevant to this group is our waste goals!</a:t>
            </a:r>
          </a:p>
          <a:p>
            <a:endParaRPr lang="en-US"/>
          </a:p>
          <a:p>
            <a:r>
              <a:rPr lang="en-US"/>
              <a:t>The following goals were graduated: </a:t>
            </a:r>
          </a:p>
          <a:p>
            <a:endParaRPr lang="en-US"/>
          </a:p>
          <a:p>
            <a:pPr marL="171450" indent="-171450">
              <a:buFont typeface="Arial" panose="020B0604020202020204" pitchFamily="34" charset="0"/>
              <a:buChar char="•"/>
            </a:pPr>
            <a:r>
              <a:rPr lang="en-US"/>
              <a:t>Maintain a diverse Board of Directors Corporate Governance and Risk Management </a:t>
            </a:r>
          </a:p>
          <a:p>
            <a:pPr marL="171450" indent="-171450">
              <a:buFont typeface="Arial" panose="020B0604020202020204" pitchFamily="34" charset="0"/>
              <a:buChar char="•"/>
            </a:pPr>
            <a:r>
              <a:rPr lang="en-US"/>
              <a:t>Conduct an annual review of the Sustainability Program by the Board of Directors Corporate Responsibility and Sustainability Committee Corporate Governance and Risk Management </a:t>
            </a:r>
          </a:p>
          <a:p>
            <a:pPr marL="171450" indent="-171450">
              <a:buFont typeface="Arial" panose="020B0604020202020204" pitchFamily="34" charset="0"/>
              <a:buChar char="•"/>
            </a:pPr>
            <a:r>
              <a:rPr lang="en-US"/>
              <a:t>Address environmental, social and governance issues in our Enterprise Risk Management Process Corporate Governance and Risk Management </a:t>
            </a:r>
          </a:p>
          <a:p>
            <a:pPr marL="171450" indent="-171450">
              <a:buFont typeface="Arial" panose="020B0604020202020204" pitchFamily="34" charset="0"/>
              <a:buChar char="•"/>
            </a:pPr>
            <a:r>
              <a:rPr lang="en-US"/>
              <a:t>Issue a sustainability report in 2021 and every year thereafter Transparency and Reporting </a:t>
            </a:r>
          </a:p>
          <a:p>
            <a:pPr marL="171450" indent="-171450">
              <a:buFont typeface="Arial" panose="020B0604020202020204" pitchFamily="34" charset="0"/>
              <a:buChar char="•"/>
            </a:pPr>
            <a:r>
              <a:rPr lang="en-US"/>
              <a:t>Continue advocacy for environmental and social issues Environmental and Social Advocacy SDG 12</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52D3F-5A79-8940-A8D4-B37D785A10E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746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US"/>
              <a:t>CO</a:t>
            </a:r>
            <a:r>
              <a:rPr lang="en-US" baseline="-25000"/>
              <a:t>2 </a:t>
            </a:r>
            <a:r>
              <a:rPr lang="en-US" baseline="0"/>
              <a:t>– Carbon dioxide</a:t>
            </a:r>
          </a:p>
          <a:p>
            <a:pPr marL="0" marR="0" lvl="0" indent="0" algn="l" defTabSz="914400" rtl="0" eaLnBrk="1" fontAlgn="auto" latinLnBrk="0" hangingPunct="1">
              <a:lnSpc>
                <a:spcPct val="100000"/>
              </a:lnSpc>
              <a:spcBef>
                <a:spcPts val="0"/>
              </a:spcBef>
              <a:spcAft>
                <a:spcPts val="800"/>
              </a:spcAft>
              <a:buClrTx/>
              <a:buSzTx/>
              <a:buFontTx/>
              <a:buNone/>
              <a:tabLst/>
              <a:defRPr/>
            </a:pPr>
            <a:r>
              <a:rPr lang="en-US"/>
              <a:t>CH</a:t>
            </a:r>
            <a:r>
              <a:rPr lang="en-US" baseline="-25000"/>
              <a:t>4 </a:t>
            </a:r>
            <a:r>
              <a:rPr lang="en-US" baseline="0"/>
              <a:t>– Methane</a:t>
            </a:r>
            <a:endParaRPr lang="en-US" baseline="-25000"/>
          </a:p>
          <a:p>
            <a:pPr marL="0" marR="0" lvl="0" indent="0" algn="l" defTabSz="914400" rtl="0" eaLnBrk="1" fontAlgn="auto" latinLnBrk="0" hangingPunct="1">
              <a:lnSpc>
                <a:spcPct val="100000"/>
              </a:lnSpc>
              <a:spcBef>
                <a:spcPts val="0"/>
              </a:spcBef>
              <a:spcAft>
                <a:spcPts val="800"/>
              </a:spcAft>
              <a:buClrTx/>
              <a:buSzTx/>
              <a:buFontTx/>
              <a:buNone/>
              <a:tabLst/>
              <a:defRPr/>
            </a:pPr>
            <a:r>
              <a:rPr lang="en-US"/>
              <a:t>N</a:t>
            </a:r>
            <a:r>
              <a:rPr lang="en-US" baseline="-25000"/>
              <a:t>2</a:t>
            </a:r>
            <a:r>
              <a:rPr lang="en-US" baseline="0"/>
              <a:t>O – Nitrous oxide (laughing gas)</a:t>
            </a:r>
          </a:p>
          <a:p>
            <a:pPr marL="0" marR="0" lvl="0" indent="0" algn="l" defTabSz="914400" rtl="0" eaLnBrk="1" fontAlgn="auto" latinLnBrk="0" hangingPunct="1">
              <a:lnSpc>
                <a:spcPct val="100000"/>
              </a:lnSpc>
              <a:spcBef>
                <a:spcPts val="0"/>
              </a:spcBef>
              <a:spcAft>
                <a:spcPts val="800"/>
              </a:spcAft>
              <a:buClrTx/>
              <a:buSzTx/>
              <a:buFontTx/>
              <a:buNone/>
              <a:tabLst/>
              <a:defRPr/>
            </a:pPr>
            <a:r>
              <a:rPr lang="en-US"/>
              <a:t>HFC</a:t>
            </a:r>
            <a:r>
              <a:rPr lang="en-US" baseline="-25000"/>
              <a:t>s </a:t>
            </a:r>
            <a:r>
              <a:rPr lang="en-US" baseline="0"/>
              <a:t>– Hydrofluorocarbons (refrigeration units, fire extinguishers, aerosols….)</a:t>
            </a:r>
            <a:endParaRPr lang="en-US" baseline="-25000"/>
          </a:p>
          <a:p>
            <a:pPr marL="0" marR="0" lvl="0" indent="0" algn="l" defTabSz="914400" rtl="0" eaLnBrk="1" fontAlgn="auto" latinLnBrk="0" hangingPunct="1">
              <a:lnSpc>
                <a:spcPct val="100000"/>
              </a:lnSpc>
              <a:spcBef>
                <a:spcPts val="0"/>
              </a:spcBef>
              <a:spcAft>
                <a:spcPts val="800"/>
              </a:spcAft>
              <a:buClrTx/>
              <a:buSzTx/>
              <a:buFontTx/>
              <a:buNone/>
              <a:tabLst/>
              <a:defRPr/>
            </a:pPr>
            <a:r>
              <a:rPr lang="en-US" baseline="0"/>
              <a:t>PFC</a:t>
            </a:r>
            <a:r>
              <a:rPr lang="en-US" baseline="-25000"/>
              <a:t>s </a:t>
            </a:r>
            <a:r>
              <a:rPr lang="en-US" baseline="0"/>
              <a:t>– Perfluorochemicals (heat, oil, water, etc., resistant coatings – think cookware, carpet stain prevention for regular people lives) mess up the endocrine activity, reduce immune function etc..</a:t>
            </a:r>
            <a:endParaRPr lang="en-US" baseline="-25000"/>
          </a:p>
          <a:p>
            <a:pPr marL="0" marR="0" lvl="0" indent="0" algn="l" defTabSz="914400" rtl="0" eaLnBrk="1" fontAlgn="auto" latinLnBrk="0" hangingPunct="1">
              <a:lnSpc>
                <a:spcPct val="100000"/>
              </a:lnSpc>
              <a:spcBef>
                <a:spcPts val="0"/>
              </a:spcBef>
              <a:spcAft>
                <a:spcPts val="800"/>
              </a:spcAft>
              <a:buClrTx/>
              <a:buSzTx/>
              <a:buFontTx/>
              <a:buNone/>
              <a:tabLst/>
              <a:defRPr/>
            </a:pPr>
            <a:r>
              <a:rPr lang="en-US"/>
              <a:t>SF</a:t>
            </a:r>
            <a:r>
              <a:rPr lang="en-US" baseline="-25000"/>
              <a:t>6 </a:t>
            </a:r>
            <a:r>
              <a:rPr lang="en-US" baseline="0"/>
              <a:t>– Sulfur hexafluoride – circuit breakers, arc suppressant , electrical insulator, semiconductor manufacturing, and the production of magnesium. </a:t>
            </a:r>
            <a:r>
              <a:rPr lang="en-US" b="1" u="sng" baseline="0"/>
              <a:t>One of the more potent GHG’s – it only takes a small amount to do significant damage</a:t>
            </a:r>
            <a:r>
              <a:rPr lang="en-US" baseline="0"/>
              <a:t>. Used in the manufacturing as well as maintenance of grid equipment. One mitigation tactic is to regularly check equipment quality for leaks , training on employees how to maintain and service WHILE new options are being discovered. </a:t>
            </a:r>
            <a:endParaRPr lang="en-US" baseline="-25000"/>
          </a:p>
          <a:p>
            <a:pPr rtl="0">
              <a:spcBef>
                <a:spcPts val="0"/>
              </a:spcBef>
              <a:spcAft>
                <a:spcPts val="800"/>
              </a:spcAft>
            </a:pPr>
            <a:endParaRPr lang="en-US" baseline="-250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D78CE-9119-D542-B7B4-2FF15F3B99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292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A1D97-DE10-4407-A3F4-A8A5F3B72A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29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5E03E4-ABB6-4D0A-B865-2F91DF48C1EC}" type="slidenum">
              <a:rPr lang="en-US" smtClean="0"/>
              <a:t>14</a:t>
            </a:fld>
            <a:endParaRPr lang="en-US"/>
          </a:p>
        </p:txBody>
      </p:sp>
    </p:spTree>
    <p:extLst>
      <p:ext uri="{BB962C8B-B14F-4D97-AF65-F5344CB8AC3E}">
        <p14:creationId xmlns:p14="http://schemas.microsoft.com/office/powerpoint/2010/main" val="365315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5E03E4-ABB6-4D0A-B865-2F91DF48C1EC}" type="slidenum">
              <a:rPr lang="en-US" smtClean="0"/>
              <a:t>15</a:t>
            </a:fld>
            <a:endParaRPr lang="en-US"/>
          </a:p>
        </p:txBody>
      </p:sp>
    </p:spTree>
    <p:extLst>
      <p:ext uri="{BB962C8B-B14F-4D97-AF65-F5344CB8AC3E}">
        <p14:creationId xmlns:p14="http://schemas.microsoft.com/office/powerpoint/2010/main" val="4009705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2 Wht">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ADFC1BC-D3E1-1043-50EB-69108748E1F9}"/>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73224"/>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2364665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ue Title + Subtitle">
    <p:spTree>
      <p:nvGrpSpPr>
        <p:cNvPr id="1" name=""/>
        <p:cNvGrpSpPr/>
        <p:nvPr/>
      </p:nvGrpSpPr>
      <p:grpSpPr>
        <a:xfrm>
          <a:off x="0" y="0"/>
          <a:ext cx="0" cy="0"/>
          <a:chOff x="0" y="0"/>
          <a:chExt cx="0" cy="0"/>
        </a:xfrm>
      </p:grpSpPr>
      <p:sp>
        <p:nvSpPr>
          <p:cNvPr id="5" name="Title 1"/>
          <p:cNvSpPr>
            <a:spLocks noGrp="1"/>
          </p:cNvSpPr>
          <p:nvPr>
            <p:ph type="title"/>
          </p:nvPr>
        </p:nvSpPr>
        <p:spPr>
          <a:xfrm>
            <a:off x="1470581" y="166853"/>
            <a:ext cx="9869864" cy="957291"/>
          </a:xfrm>
        </p:spPr>
        <p:txBody>
          <a:bodyPr vert="horz" lIns="0" tIns="45720" rIns="91440" bIns="45720" rtlCol="0" anchor="b" anchorCtr="0">
            <a:noAutofit/>
          </a:bodyPr>
          <a:lstStyle>
            <a:lvl1pPr>
              <a:defRPr lang="en-US" dirty="0"/>
            </a:lvl1pPr>
          </a:lstStyle>
          <a:p>
            <a:pPr lvl="0"/>
            <a:r>
              <a:rPr lang="en-US"/>
              <a:t>Click to edit Master title style</a:t>
            </a:r>
          </a:p>
        </p:txBody>
      </p:sp>
      <p:sp>
        <p:nvSpPr>
          <p:cNvPr id="6"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1470581" y="194286"/>
            <a:ext cx="9869864" cy="446736"/>
          </a:xfrm>
        </p:spPr>
        <p:txBody>
          <a:bodyPr lIns="0" tIns="45720" rIns="91440" bIns="45720" anchor="b" anchorCtr="0"/>
          <a:lstStyle>
            <a:lvl1pPr marL="0" indent="0">
              <a:buFontTx/>
              <a:buNone/>
              <a:defRPr sz="2000">
                <a:solidFill>
                  <a:schemeClr val="accent1"/>
                </a:solidFill>
                <a:latin typeface="+mj-lt"/>
              </a:defRPr>
            </a:lvl1pPr>
          </a:lstStyle>
          <a:p>
            <a:pPr lvl="0"/>
            <a:r>
              <a:rPr lang="en-US"/>
              <a:t>Click to add subtitle</a:t>
            </a:r>
          </a:p>
        </p:txBody>
      </p:sp>
      <p:sp>
        <p:nvSpPr>
          <p:cNvPr id="4" name="Text Placeholder 3">
            <a:extLst>
              <a:ext uri="{FF2B5EF4-FFF2-40B4-BE49-F238E27FC236}">
                <a16:creationId xmlns:a16="http://schemas.microsoft.com/office/drawing/2014/main" id="{5F65DF98-5E55-4F3B-9BE0-7D813F53363D}"/>
              </a:ext>
            </a:extLst>
          </p:cNvPr>
          <p:cNvSpPr>
            <a:spLocks noGrp="1"/>
          </p:cNvSpPr>
          <p:nvPr>
            <p:ph type="body" sz="quarter" idx="11"/>
          </p:nvPr>
        </p:nvSpPr>
        <p:spPr>
          <a:xfrm>
            <a:off x="1470025" y="1460500"/>
            <a:ext cx="9871075" cy="336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31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u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32467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Bulle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6396" y="1766177"/>
            <a:ext cx="11130525" cy="434554"/>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1" baseline="0">
                <a:latin typeface="+mj-lt"/>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Section heading (22) – Delete if not needed </a:t>
            </a:r>
          </a:p>
          <a:p>
            <a:pPr lvl="0"/>
            <a:endParaRPr lang="en-US"/>
          </a:p>
          <a:p>
            <a:pPr lvl="0"/>
            <a:endParaRPr lang="en-US"/>
          </a:p>
        </p:txBody>
      </p:sp>
      <p:sp>
        <p:nvSpPr>
          <p:cNvPr id="23" name="Content Placeholder 2"/>
          <p:cNvSpPr>
            <a:spLocks noGrp="1"/>
          </p:cNvSpPr>
          <p:nvPr>
            <p:ph idx="14" hasCustomPrompt="1"/>
          </p:nvPr>
        </p:nvSpPr>
        <p:spPr>
          <a:xfrm>
            <a:off x="446396" y="2449527"/>
            <a:ext cx="11130525" cy="98319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sz="2200" b="0" baseline="0">
                <a:latin typeface="+mj-lt"/>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GB"/>
              <a:t>Body text (22)</a:t>
            </a:r>
          </a:p>
          <a:p>
            <a:pPr lvl="0"/>
            <a:endParaRPr lang="en-US"/>
          </a:p>
          <a:p>
            <a:pPr lvl="0"/>
            <a:endParaRPr lang="en-US"/>
          </a:p>
        </p:txBody>
      </p:sp>
      <p:sp>
        <p:nvSpPr>
          <p:cNvPr id="26" name="Content Placeholder 2"/>
          <p:cNvSpPr>
            <a:spLocks noGrp="1"/>
          </p:cNvSpPr>
          <p:nvPr>
            <p:ph idx="15" hasCustomPrompt="1"/>
          </p:nvPr>
        </p:nvSpPr>
        <p:spPr>
          <a:xfrm>
            <a:off x="446396" y="3657859"/>
            <a:ext cx="11130525" cy="2251787"/>
          </a:xfrm>
          <a:prstGeom prst="rect">
            <a:avLst/>
          </a:prstGeom>
        </p:spPr>
        <p:txBody>
          <a:bodyPr lIns="0" tIns="0" rIns="0" bIns="0"/>
          <a:lstStyle>
            <a:lvl1pPr marL="285750" marR="0" indent="-285750" algn="l" defTabSz="914400" rtl="0" eaLnBrk="1" fontAlgn="auto" latinLnBrk="0" hangingPunct="1">
              <a:lnSpc>
                <a:spcPct val="200000"/>
              </a:lnSpc>
              <a:spcBef>
                <a:spcPts val="1000"/>
              </a:spcBef>
              <a:spcAft>
                <a:spcPts val="0"/>
              </a:spcAft>
              <a:buClr>
                <a:schemeClr val="accent2"/>
              </a:buClr>
              <a:buSzPct val="100000"/>
              <a:buFont typeface="Wingdings 3" panose="05040102010807070707" pitchFamily="18" charset="2"/>
              <a:buChar char=""/>
              <a:tabLst/>
              <a:defRPr sz="2200" b="0" baseline="0">
                <a:latin typeface="+mj-lt"/>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GB"/>
              <a:t>Bulleted list (22)</a:t>
            </a:r>
          </a:p>
          <a:p>
            <a:pPr lvl="0"/>
            <a:r>
              <a:rPr lang="en-GB"/>
              <a:t>Bulleted list (22)</a:t>
            </a:r>
            <a:endParaRPr lang="en-US"/>
          </a:p>
          <a:p>
            <a:pPr lvl="0"/>
            <a:r>
              <a:rPr lang="en-GB"/>
              <a:t>Bulleted list (22)</a:t>
            </a:r>
            <a:endParaRPr lang="en-US"/>
          </a:p>
          <a:p>
            <a:pPr lvl="0"/>
            <a:endParaRPr lang="en-US"/>
          </a:p>
        </p:txBody>
      </p:sp>
      <p:sp>
        <p:nvSpPr>
          <p:cNvPr id="34" name="Title 1"/>
          <p:cNvSpPr>
            <a:spLocks noGrp="1"/>
          </p:cNvSpPr>
          <p:nvPr>
            <p:ph type="title" hasCustomPrompt="1"/>
          </p:nvPr>
        </p:nvSpPr>
        <p:spPr>
          <a:xfrm>
            <a:off x="464125" y="528365"/>
            <a:ext cx="9333850" cy="445152"/>
          </a:xfrm>
          <a:prstGeom prst="rect">
            <a:avLst/>
          </a:prstGeom>
        </p:spPr>
        <p:txBody>
          <a:bodyPr lIns="0" tIns="0" rIns="0" bIns="0"/>
          <a:lstStyle>
            <a:lvl1pPr>
              <a:defRPr lang="en-US" sz="2800" b="1" kern="1200" baseline="0" dirty="0">
                <a:solidFill>
                  <a:schemeClr val="tx1"/>
                </a:solidFill>
                <a:latin typeface="+mj-lt"/>
                <a:ea typeface="Open Sans" panose="020B0606030504020204" pitchFamily="34" charset="0"/>
                <a:cs typeface="Open Sans" panose="020B0606030504020204" pitchFamily="34" charset="0"/>
              </a:defRPr>
            </a:lvl1pPr>
          </a:lstStyle>
          <a:p>
            <a:r>
              <a:rPr lang="en-GB"/>
              <a:t>SLIDE TITLE (28)</a:t>
            </a:r>
            <a:endParaRPr lang="en-US"/>
          </a:p>
        </p:txBody>
      </p:sp>
      <p:sp>
        <p:nvSpPr>
          <p:cNvPr id="35" name="Text Placeholder 14"/>
          <p:cNvSpPr>
            <a:spLocks noGrp="1"/>
          </p:cNvSpPr>
          <p:nvPr>
            <p:ph type="body" sz="quarter" idx="13" hasCustomPrompt="1"/>
          </p:nvPr>
        </p:nvSpPr>
        <p:spPr>
          <a:xfrm>
            <a:off x="464123" y="1011730"/>
            <a:ext cx="9317775" cy="418346"/>
          </a:xfrm>
          <a:prstGeom prst="rect">
            <a:avLst/>
          </a:prstGeom>
        </p:spPr>
        <p:txBody>
          <a:bodyPr lIns="0" tIns="0" rIns="0" bIns="0"/>
          <a:lstStyle>
            <a:lvl1pPr marL="0" indent="0">
              <a:buNone/>
              <a:defRPr lang="en-US" sz="2200" kern="1200" baseline="0" dirty="0">
                <a:solidFill>
                  <a:schemeClr val="tx1"/>
                </a:solidFill>
                <a:latin typeface="+mj-lt"/>
                <a:ea typeface="Open Sans" panose="020B0606030504020204" pitchFamily="34" charset="0"/>
                <a:cs typeface="Open Sans" panose="020B0606030504020204" pitchFamily="34" charset="0"/>
              </a:defRPr>
            </a:lvl1pPr>
            <a:lvl2pPr marL="457200" indent="0">
              <a:buNone/>
              <a:defRPr lang="en-US"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lang="en-US"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lang="en-US"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a:t>Sub-title (22) – Delete if not needed</a:t>
            </a:r>
            <a:endParaRPr lang="en-US"/>
          </a:p>
        </p:txBody>
      </p:sp>
      <p:sp>
        <p:nvSpPr>
          <p:cNvPr id="2" name="Footer Placeholder 1"/>
          <p:cNvSpPr>
            <a:spLocks noGrp="1"/>
          </p:cNvSpPr>
          <p:nvPr>
            <p:ph type="ftr" sz="quarter" idx="16"/>
          </p:nvPr>
        </p:nvSpPr>
        <p:spPr/>
        <p:txBody>
          <a:bodyPr/>
          <a:lstStyle/>
          <a:p>
            <a:r>
              <a:rPr lang="en-US"/>
              <a:t>#CDPSupplyChain | @CDP</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028" y="319722"/>
            <a:ext cx="1968906" cy="847653"/>
          </a:xfrm>
          <a:prstGeom prst="rect">
            <a:avLst/>
          </a:prstGeom>
        </p:spPr>
      </p:pic>
      <p:sp>
        <p:nvSpPr>
          <p:cNvPr id="4" name="Slide Number Placeholder 3"/>
          <p:cNvSpPr>
            <a:spLocks noGrp="1"/>
          </p:cNvSpPr>
          <p:nvPr>
            <p:ph type="sldNum" sz="quarter" idx="17"/>
          </p:nvPr>
        </p:nvSpPr>
        <p:spPr/>
        <p:txBody>
          <a:bodyPr/>
          <a:lstStyle/>
          <a:p>
            <a:fld id="{CA7E3AA6-5088-D944-AC75-93D07D6D345B}" type="slidenum">
              <a:rPr lang="en-US" smtClean="0"/>
              <a:t>‹#›</a:t>
            </a:fld>
            <a:endParaRPr lang="en-US"/>
          </a:p>
        </p:txBody>
      </p:sp>
    </p:spTree>
    <p:extLst>
      <p:ext uri="{BB962C8B-B14F-4D97-AF65-F5344CB8AC3E}">
        <p14:creationId xmlns:p14="http://schemas.microsoft.com/office/powerpoint/2010/main" val="1595300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u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95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2 Wht">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ADFC1BC-D3E1-1043-50EB-69108748E1F9}"/>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73224"/>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27909177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2 Wh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2D20F8-D43B-2E12-F38F-F01F38E255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613165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2 Wht">
    <p:bg>
      <p:bgRef idx="1001">
        <a:schemeClr val="bg1"/>
      </p:bgRef>
    </p:bg>
    <p:spTree>
      <p:nvGrpSpPr>
        <p:cNvPr id="1" name=""/>
        <p:cNvGrpSpPr/>
        <p:nvPr/>
      </p:nvGrpSpPr>
      <p:grpSpPr>
        <a:xfrm>
          <a:off x="0" y="0"/>
          <a:ext cx="0" cy="0"/>
          <a:chOff x="0" y="0"/>
          <a:chExt cx="0" cy="0"/>
        </a:xfrm>
      </p:grpSpPr>
      <p:pic>
        <p:nvPicPr>
          <p:cNvPr id="6" name="Picture 5" descr="A group of people talking&#10;&#10;Description automatically generated with low confidence">
            <a:extLst>
              <a:ext uri="{FF2B5EF4-FFF2-40B4-BE49-F238E27FC236}">
                <a16:creationId xmlns:a16="http://schemas.microsoft.com/office/drawing/2014/main" id="{492820B0-7789-E757-699C-98F0328635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4716752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2 Wht">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C6E67CF-623A-19A6-6AAA-76A24B3701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1643548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2 Wht">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0D5DB3-75ED-6924-244D-B2A3923E3A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968816"/>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3789122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383751"/>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orient="horz" pos="38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2 Wh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2D20F8-D43B-2E12-F38F-F01F38E255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2240730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11503152"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A2B4493-6A99-BA42-BEA1-41782F2ED585}"/>
              </a:ext>
            </a:extLst>
          </p:cNvPr>
          <p:cNvSpPr>
            <a:spLocks noGrp="1"/>
          </p:cNvSpPr>
          <p:nvPr>
            <p:ph idx="14"/>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903288"/>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ol Pic Lf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6437376" y="228600"/>
            <a:ext cx="5522976"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6437376" y="571500"/>
            <a:ext cx="55229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1D245B3D-90B2-9A45-8009-F5623AE61488}"/>
              </a:ext>
            </a:extLst>
          </p:cNvPr>
          <p:cNvSpPr>
            <a:spLocks noGrp="1"/>
          </p:cNvSpPr>
          <p:nvPr>
            <p:ph type="pic" sz="quarter" idx="15"/>
          </p:nvPr>
        </p:nvSpPr>
        <p:spPr>
          <a:xfrm>
            <a:off x="0" y="0"/>
            <a:ext cx="5980176" cy="5375275"/>
          </a:xfrm>
          <a:solidFill>
            <a:schemeClr val="bg2"/>
          </a:solidFill>
        </p:spPr>
        <p:txBody>
          <a:bodyPr anchor="ctr" anchorCtr="0"/>
          <a:lstStyle>
            <a:lvl1pPr algn="ctr">
              <a:spcAft>
                <a:spcPts val="0"/>
              </a:spcAft>
              <a:defRPr sz="1600">
                <a:solidFill>
                  <a:srgbClr val="757575"/>
                </a:solidFill>
              </a:defRPr>
            </a:lvl1pPr>
          </a:lstStyle>
          <a:p>
            <a:r>
              <a:rPr lang="en-US"/>
              <a:t>Click icon to add picture</a:t>
            </a:r>
          </a:p>
        </p:txBody>
      </p:sp>
      <p:sp>
        <p:nvSpPr>
          <p:cNvPr id="9" name="Caption">
            <a:extLst>
              <a:ext uri="{FF2B5EF4-FFF2-40B4-BE49-F238E27FC236}">
                <a16:creationId xmlns:a16="http://schemas.microsoft.com/office/drawing/2014/main" id="{2A2B4493-6A99-BA42-BEA1-41782F2ED585}"/>
              </a:ext>
            </a:extLst>
          </p:cNvPr>
          <p:cNvSpPr>
            <a:spLocks noGrp="1"/>
          </p:cNvSpPr>
          <p:nvPr>
            <p:ph idx="14" hasCustomPrompt="1"/>
          </p:nvPr>
        </p:nvSpPr>
        <p:spPr>
          <a:xfrm>
            <a:off x="457200" y="5519854"/>
            <a:ext cx="5522976" cy="652346"/>
          </a:xfrm>
        </p:spPr>
        <p:txBody>
          <a:bodyPr>
            <a:noAutofit/>
          </a:bodyPr>
          <a:lstStyle>
            <a:lvl1pPr marL="0" indent="0">
              <a:spcAft>
                <a:spcPts val="400"/>
              </a:spcAft>
              <a:buFont typeface="Arial" panose="020B0604020202020204" pitchFamily="34" charset="0"/>
              <a:buNone/>
              <a:tabLst/>
              <a:defRPr sz="1400">
                <a:solidFill>
                  <a:srgbClr val="757575"/>
                </a:solidFill>
              </a:defRPr>
            </a:lvl1pPr>
            <a:lvl2pPr marL="0" indent="0">
              <a:spcAft>
                <a:spcPts val="400"/>
              </a:spcAft>
              <a:buNone/>
              <a:tabLst/>
              <a:defRPr sz="1400">
                <a:solidFill>
                  <a:srgbClr val="757575"/>
                </a:solidFill>
              </a:defRPr>
            </a:lvl2pPr>
            <a:lvl3pPr marL="0" indent="0">
              <a:spcAft>
                <a:spcPts val="400"/>
              </a:spcAft>
              <a:buNone/>
              <a:tabLst/>
              <a:defRPr sz="1400">
                <a:solidFill>
                  <a:srgbClr val="757575"/>
                </a:solidFill>
              </a:defRPr>
            </a:lvl3pPr>
            <a:lvl4pPr marL="0" indent="0">
              <a:spcAft>
                <a:spcPts val="400"/>
              </a:spcAft>
              <a:buNone/>
              <a:tabLst/>
              <a:defRPr sz="1400">
                <a:solidFill>
                  <a:srgbClr val="757575"/>
                </a:solidFill>
              </a:defRPr>
            </a:lvl4pPr>
            <a:lvl5pPr marL="0" indent="0">
              <a:spcAft>
                <a:spcPts val="400"/>
              </a:spcAft>
              <a:buNone/>
              <a:tabLst/>
              <a:defRPr sz="1400">
                <a:solidFill>
                  <a:srgbClr val="757575"/>
                </a:solidFill>
              </a:defRPr>
            </a:lvl5pPr>
          </a:lstStyle>
          <a:p>
            <a:pPr lvl="0"/>
            <a:r>
              <a:rPr lang="en-US"/>
              <a:t>[Caption]</a:t>
            </a:r>
          </a:p>
        </p:txBody>
      </p:sp>
    </p:spTree>
    <p:extLst>
      <p:ext uri="{BB962C8B-B14F-4D97-AF65-F5344CB8AC3E}">
        <p14:creationId xmlns:p14="http://schemas.microsoft.com/office/powerpoint/2010/main" val="2203625128"/>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Info Security Wht">
    <p:spTree>
      <p:nvGrpSpPr>
        <p:cNvPr id="1" name=""/>
        <p:cNvGrpSpPr/>
        <p:nvPr/>
      </p:nvGrpSpPr>
      <p:grpSpPr>
        <a:xfrm>
          <a:off x="0" y="0"/>
          <a:ext cx="0" cy="0"/>
          <a:chOff x="0" y="0"/>
          <a:chExt cx="0" cy="0"/>
        </a:xfrm>
      </p:grpSpPr>
      <p:pic>
        <p:nvPicPr>
          <p:cNvPr id="4" name="Logo" descr="Corning">
            <a:extLst>
              <a:ext uri="{FF2B5EF4-FFF2-40B4-BE49-F238E27FC236}">
                <a16:creationId xmlns:a16="http://schemas.microsoft.com/office/drawing/2014/main" id="{6CF0FA79-46CB-1048-2B8B-B9961C063145}"/>
              </a:ext>
            </a:extLst>
          </p:cNvPr>
          <p:cNvPicPr>
            <a:picLocks noChangeAspect="1"/>
          </p:cNvPicPr>
          <p:nvPr userDrawn="1"/>
        </p:nvPicPr>
        <p:blipFill>
          <a:blip r:embed="rId2"/>
          <a:stretch>
            <a:fillRect/>
          </a:stretch>
        </p:blipFill>
        <p:spPr>
          <a:xfrm>
            <a:off x="457200" y="6507790"/>
            <a:ext cx="914400" cy="134416"/>
          </a:xfrm>
          <a:prstGeom prst="rect">
            <a:avLst/>
          </a:prstGeom>
          <a:noFill/>
        </p:spPr>
      </p:pic>
      <p:sp>
        <p:nvSpPr>
          <p:cNvPr id="9" name="Freeform 8">
            <a:extLst>
              <a:ext uri="{FF2B5EF4-FFF2-40B4-BE49-F238E27FC236}">
                <a16:creationId xmlns:a16="http://schemas.microsoft.com/office/drawing/2014/main" id="{7F9B1CB1-8C87-684F-BBD7-4C8473336068}"/>
              </a:ext>
              <a:ext uri="{C183D7F6-B498-43B3-948B-1728B52AA6E4}">
                <adec:decorative xmlns:adec="http://schemas.microsoft.com/office/drawing/2017/decorative" val="1"/>
              </a:ext>
            </a:extLst>
          </p:cNvPr>
          <p:cNvSpPr/>
          <p:nvPr userDrawn="1"/>
        </p:nvSpPr>
        <p:spPr bwMode="hidden">
          <a:xfrm rot="16200000" flipH="1">
            <a:off x="6096000" y="762000"/>
            <a:ext cx="6858000" cy="5334000"/>
          </a:xfrm>
          <a:custGeom>
            <a:avLst/>
            <a:gdLst>
              <a:gd name="connsiteX0" fmla="*/ 5334000 w 6858000"/>
              <a:gd name="connsiteY0" fmla="*/ 3771900 h 5334000"/>
              <a:gd name="connsiteX1" fmla="*/ 5334000 w 6858000"/>
              <a:gd name="connsiteY1" fmla="*/ 5334000 h 5334000"/>
              <a:gd name="connsiteX2" fmla="*/ 6858000 w 6858000"/>
              <a:gd name="connsiteY2" fmla="*/ 5334000 h 5334000"/>
              <a:gd name="connsiteX3" fmla="*/ 5334000 w 6858000"/>
              <a:gd name="connsiteY3" fmla="*/ 0 h 5334000"/>
              <a:gd name="connsiteX4" fmla="*/ 5334000 w 6858000"/>
              <a:gd name="connsiteY4" fmla="*/ 1562100 h 5334000"/>
              <a:gd name="connsiteX5" fmla="*/ 6858000 w 6858000"/>
              <a:gd name="connsiteY5" fmla="*/ 0 h 5334000"/>
              <a:gd name="connsiteX6" fmla="*/ 0 w 6858000"/>
              <a:gd name="connsiteY6" fmla="*/ 5334000 h 5334000"/>
              <a:gd name="connsiteX7" fmla="*/ 5334000 w 6858000"/>
              <a:gd name="connsiteY7" fmla="*/ 5334000 h 5334000"/>
              <a:gd name="connsiteX8" fmla="*/ 2667000 w 6858000"/>
              <a:gd name="connsiteY8" fmla="*/ 2667000 h 5334000"/>
              <a:gd name="connsiteX9" fmla="*/ 0 w 6858000"/>
              <a:gd name="connsiteY9" fmla="*/ 0 h 5334000"/>
              <a:gd name="connsiteX10" fmla="*/ 2667000 w 6858000"/>
              <a:gd name="connsiteY10" fmla="*/ 2667000 h 5334000"/>
              <a:gd name="connsiteX11" fmla="*/ 5334000 w 6858000"/>
              <a:gd name="connsiteY11" fmla="*/ 0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5334000">
                <a:moveTo>
                  <a:pt x="5334000" y="3771900"/>
                </a:moveTo>
                <a:lnTo>
                  <a:pt x="5334000" y="5334000"/>
                </a:lnTo>
                <a:lnTo>
                  <a:pt x="6858000" y="5334000"/>
                </a:lnTo>
                <a:close/>
                <a:moveTo>
                  <a:pt x="5334000" y="0"/>
                </a:moveTo>
                <a:lnTo>
                  <a:pt x="5334000" y="1562100"/>
                </a:lnTo>
                <a:lnTo>
                  <a:pt x="6858000" y="0"/>
                </a:lnTo>
                <a:close/>
                <a:moveTo>
                  <a:pt x="0" y="5334000"/>
                </a:moveTo>
                <a:lnTo>
                  <a:pt x="5334000" y="5334000"/>
                </a:lnTo>
                <a:lnTo>
                  <a:pt x="2667000" y="2667000"/>
                </a:lnTo>
                <a:close/>
                <a:moveTo>
                  <a:pt x="0" y="0"/>
                </a:moveTo>
                <a:lnTo>
                  <a:pt x="2667000" y="2667000"/>
                </a:lnTo>
                <a:lnTo>
                  <a:pt x="53340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59801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9801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7064613"/>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pos="4056">
          <p15:clr>
            <a:srgbClr val="FBAE40"/>
          </p15:clr>
        </p15:guide>
        <p15:guide id="6" orient="horz" pos="38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ue Two Content">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599207DE-776F-4F85-AE04-F76E8FE6F2D6}"/>
              </a:ext>
            </a:extLst>
          </p:cNvPr>
          <p:cNvSpPr>
            <a:spLocks noGrp="1"/>
          </p:cNvSpPr>
          <p:nvPr>
            <p:ph sz="quarter" idx="10"/>
          </p:nvPr>
        </p:nvSpPr>
        <p:spPr>
          <a:xfrm>
            <a:off x="304801"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2115C3C8-D38F-45A7-9D30-030310533E6C}"/>
              </a:ext>
            </a:extLst>
          </p:cNvPr>
          <p:cNvSpPr>
            <a:spLocks noGrp="1"/>
          </p:cNvSpPr>
          <p:nvPr>
            <p:ph sz="quarter" idx="13"/>
          </p:nvPr>
        </p:nvSpPr>
        <p:spPr>
          <a:xfrm>
            <a:off x="6220038"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F00CA51F-553F-48B5-852B-4362CFC3BF03}"/>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523726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hite Background - Title Only">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326C2F2-D253-6D43-BB58-88DDAEEC9BAE}"/>
              </a:ext>
            </a:extLst>
          </p:cNvPr>
          <p:cNvSpPr>
            <a:spLocks noGrp="1"/>
          </p:cNvSpPr>
          <p:nvPr>
            <p:ph type="sldNum" sz="quarter" idx="10"/>
          </p:nvPr>
        </p:nvSpPr>
        <p:spPr>
          <a:xfrm>
            <a:off x="9358748" y="6356352"/>
            <a:ext cx="2494587" cy="365125"/>
          </a:xfrm>
          <a:prstGeom prst="rect">
            <a:avLst/>
          </a:prstGeom>
        </p:spPr>
        <p:txBody>
          <a:bodyPr/>
          <a:lstStyle/>
          <a:p>
            <a:fld id="{7C6B7BC5-B982-4288-96CD-A91D02B0A434}" type="slidenum">
              <a:rPr lang="en-US" smtClean="0"/>
              <a:pPr/>
              <a:t>‹#›</a:t>
            </a:fld>
            <a:endParaRPr lang="en-US"/>
          </a:p>
        </p:txBody>
      </p:sp>
      <p:sp>
        <p:nvSpPr>
          <p:cNvPr id="7" name="Title 1">
            <a:extLst>
              <a:ext uri="{FF2B5EF4-FFF2-40B4-BE49-F238E27FC236}">
                <a16:creationId xmlns:a16="http://schemas.microsoft.com/office/drawing/2014/main" id="{FCE2DBC1-940F-7B4A-AEE1-3FA9A0A84858}"/>
              </a:ext>
            </a:extLst>
          </p:cNvPr>
          <p:cNvSpPr>
            <a:spLocks noGrp="1"/>
          </p:cNvSpPr>
          <p:nvPr>
            <p:ph type="title"/>
          </p:nvPr>
        </p:nvSpPr>
        <p:spPr>
          <a:xfrm>
            <a:off x="838200" y="365127"/>
            <a:ext cx="10515600" cy="768216"/>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284925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D987EA-C3E1-855A-9EDD-6FAE9025B95E}"/>
              </a:ext>
            </a:extLst>
          </p:cNvPr>
          <p:cNvSpPr>
            <a:spLocks noGrp="1"/>
          </p:cNvSpPr>
          <p:nvPr>
            <p:ph type="sldNum" sz="quarter" idx="10"/>
          </p:nvPr>
        </p:nvSpPr>
        <p:spPr/>
        <p:txBody>
          <a:bodyPr/>
          <a:lstStyle/>
          <a:p>
            <a:fld id="{9FBBB179-F8D5-C345-885D-36A3B3A51673}" type="slidenum">
              <a:rPr lang="en-US" smtClean="0"/>
              <a:pPr/>
              <a:t>‹#›</a:t>
            </a:fld>
            <a:endParaRPr lang="en-US"/>
          </a:p>
        </p:txBody>
      </p:sp>
    </p:spTree>
    <p:extLst>
      <p:ext uri="{BB962C8B-B14F-4D97-AF65-F5344CB8AC3E}">
        <p14:creationId xmlns:p14="http://schemas.microsoft.com/office/powerpoint/2010/main" val="3902636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021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393A38-7AEC-4FF2-B7BC-D0EB5EF8CBB5}"/>
              </a:ext>
            </a:extLst>
          </p:cNvPr>
          <p:cNvSpPr>
            <a:spLocks noGrp="1"/>
          </p:cNvSpPr>
          <p:nvPr>
            <p:ph sz="quarter" idx="10"/>
          </p:nvPr>
        </p:nvSpPr>
        <p:spPr>
          <a:xfrm>
            <a:off x="304800" y="1215095"/>
            <a:ext cx="11582400"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4FB68783-E217-459C-86BB-95EC011894E3}"/>
              </a:ext>
            </a:extLst>
          </p:cNvPr>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141276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Two Content">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599207DE-776F-4F85-AE04-F76E8FE6F2D6}"/>
              </a:ext>
            </a:extLst>
          </p:cNvPr>
          <p:cNvSpPr>
            <a:spLocks noGrp="1"/>
          </p:cNvSpPr>
          <p:nvPr>
            <p:ph sz="quarter" idx="10"/>
          </p:nvPr>
        </p:nvSpPr>
        <p:spPr>
          <a:xfrm>
            <a:off x="304801"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a:extLst>
              <a:ext uri="{FF2B5EF4-FFF2-40B4-BE49-F238E27FC236}">
                <a16:creationId xmlns:a16="http://schemas.microsoft.com/office/drawing/2014/main" id="{2115C3C8-D38F-45A7-9D30-030310533E6C}"/>
              </a:ext>
            </a:extLst>
          </p:cNvPr>
          <p:cNvSpPr>
            <a:spLocks noGrp="1"/>
          </p:cNvSpPr>
          <p:nvPr>
            <p:ph sz="quarter" idx="13"/>
          </p:nvPr>
        </p:nvSpPr>
        <p:spPr>
          <a:xfrm>
            <a:off x="6220038"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F00CA51F-553F-48B5-852B-4362CFC3BF03}"/>
              </a:ext>
            </a:extLst>
          </p:cNvPr>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907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16154"/>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217920" y="1216154"/>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p:nvPr>
        </p:nvSpPr>
        <p:spPr>
          <a:xfrm>
            <a:off x="304800" y="3760320"/>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17920" y="3760320"/>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7CEB997A-926F-484E-8B5A-71A4AA81E6D2}"/>
              </a:ext>
            </a:extLst>
          </p:cNvPr>
          <p:cNvSpPr>
            <a:spLocks noGrp="1"/>
          </p:cNvSpPr>
          <p:nvPr>
            <p:ph type="title"/>
          </p:nvPr>
        </p:nvSpPr>
        <p:spPr>
          <a:xfrm>
            <a:off x="304800" y="121920"/>
            <a:ext cx="11582400" cy="9144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941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2 Wht">
    <p:bg>
      <p:bgRef idx="1001">
        <a:schemeClr val="bg1"/>
      </p:bgRef>
    </p:bg>
    <p:spTree>
      <p:nvGrpSpPr>
        <p:cNvPr id="1" name=""/>
        <p:cNvGrpSpPr/>
        <p:nvPr/>
      </p:nvGrpSpPr>
      <p:grpSpPr>
        <a:xfrm>
          <a:off x="0" y="0"/>
          <a:ext cx="0" cy="0"/>
          <a:chOff x="0" y="0"/>
          <a:chExt cx="0" cy="0"/>
        </a:xfrm>
      </p:grpSpPr>
      <p:pic>
        <p:nvPicPr>
          <p:cNvPr id="6" name="Picture 5" descr="A group of people talking&#10;&#10;Description automatically generated with low confidence">
            <a:extLst>
              <a:ext uri="{FF2B5EF4-FFF2-40B4-BE49-F238E27FC236}">
                <a16:creationId xmlns:a16="http://schemas.microsoft.com/office/drawing/2014/main" id="{492820B0-7789-E757-699C-98F0328635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24787461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B251B-F2EE-4D21-847D-71B4C810BAE8}"/>
              </a:ext>
            </a:extLst>
          </p:cNvPr>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104607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Content + Sub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2455-C5CF-4B6A-8611-24F542EA045D}"/>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1920"/>
            <a:ext cx="11582400" cy="426720"/>
          </a:xfrm>
          <a:prstGeom prst="rect">
            <a:avLst/>
          </a:prstGeom>
        </p:spPr>
        <p:txBody>
          <a:bodyPr lIns="91440" tIns="45720" rIns="91440" bIns="45720" anchor="b" anchorCtr="0"/>
          <a:lstStyle>
            <a:lvl1pPr marL="0" indent="0">
              <a:buFontTx/>
              <a:buNone/>
              <a:defRPr sz="2667">
                <a:solidFill>
                  <a:schemeClr val="accent1"/>
                </a:solidFill>
                <a:latin typeface="+mj-lt"/>
              </a:defRPr>
            </a:lvl1pPr>
          </a:lstStyle>
          <a:p>
            <a:pPr lvl="0"/>
            <a:r>
              <a:rPr lang="en-US" dirty="0"/>
              <a:t>Click to add subtitle</a:t>
            </a:r>
          </a:p>
        </p:txBody>
      </p:sp>
      <p:sp>
        <p:nvSpPr>
          <p:cNvPr id="6" name="Content Placeholder 5">
            <a:extLst>
              <a:ext uri="{FF2B5EF4-FFF2-40B4-BE49-F238E27FC236}">
                <a16:creationId xmlns:a16="http://schemas.microsoft.com/office/drawing/2014/main" id="{12390E99-6BA8-4B5B-BA28-9B5C480FEAB5}"/>
              </a:ext>
            </a:extLst>
          </p:cNvPr>
          <p:cNvSpPr>
            <a:spLocks noGrp="1"/>
          </p:cNvSpPr>
          <p:nvPr>
            <p:ph sz="quarter" idx="11"/>
          </p:nvPr>
        </p:nvSpPr>
        <p:spPr>
          <a:xfrm>
            <a:off x="304800" y="1215095"/>
            <a:ext cx="11582400"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1993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Two 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45C0-FC05-4D5B-8DD6-50B1D6115CF9}"/>
              </a:ext>
            </a:extLst>
          </p:cNvPr>
          <p:cNvSpPr>
            <a:spLocks noGrp="1"/>
          </p:cNvSpPr>
          <p:nvPr>
            <p:ph type="title"/>
          </p:nvPr>
        </p:nvSpPr>
        <p:spPr>
          <a:xfrm>
            <a:off x="304800" y="121920"/>
            <a:ext cx="11582400" cy="9144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04800" y="1215189"/>
            <a:ext cx="5669280" cy="5063979"/>
          </a:xfrm>
          <a:prstGeom prst="rect">
            <a:avLst/>
          </a:prstGeom>
        </p:spPr>
        <p:txBody>
          <a:bodyPr vert="horz" lIns="91440" tIns="45720" rIns="91440" bIns="45720" rtlCol="0">
            <a:noAutofit/>
          </a:bodyPr>
          <a:lstStyle>
            <a:lvl1pPr>
              <a:spcBef>
                <a:spcPts val="800"/>
              </a:spcBef>
              <a:defRPr lang="en-US" dirty="0" smtClean="0"/>
            </a:lvl1pPr>
            <a:lvl2pPr>
              <a:spcBef>
                <a:spcPts val="800"/>
              </a:spcBef>
              <a:defRPr lang="en-US" dirty="0" smtClean="0"/>
            </a:lvl2pPr>
            <a:lvl3pPr>
              <a:spcBef>
                <a:spcPts val="800"/>
              </a:spcBef>
              <a:defRPr lang="en-US" dirty="0" smtClean="0"/>
            </a:lvl3pPr>
            <a:lvl4pPr>
              <a:spcBef>
                <a:spcPts val="800"/>
              </a:spcBef>
              <a:defRPr lang="en-US" dirty="0" smtClean="0"/>
            </a:lvl4pPr>
            <a:lvl5pPr>
              <a:spcBef>
                <a:spcPts val="800"/>
              </a:spcBef>
              <a:defRPr/>
            </a:lvl5pPr>
            <a:lvl6pPr>
              <a:spcBef>
                <a:spcPts val="800"/>
              </a:spcBef>
              <a:defRPr/>
            </a:lvl6pPr>
            <a:lvl7pPr>
              <a:spcBef>
                <a:spcPts val="800"/>
              </a:spcBef>
              <a:defRPr/>
            </a:lvl7pPr>
            <a:lvl8pPr>
              <a:spcBef>
                <a:spcPts val="800"/>
              </a:spcBef>
              <a:defRPr/>
            </a:lvl8pPr>
            <a:lvl9pPr>
              <a:spcBef>
                <a:spcPts val="800"/>
              </a:spcBef>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F8E88456-CDC7-4CDE-AF31-8E4F9C7163F9}"/>
              </a:ext>
            </a:extLst>
          </p:cNvPr>
          <p:cNvSpPr>
            <a:spLocks noGrp="1"/>
          </p:cNvSpPr>
          <p:nvPr>
            <p:ph idx="11"/>
          </p:nvPr>
        </p:nvSpPr>
        <p:spPr>
          <a:xfrm>
            <a:off x="6217920" y="1215189"/>
            <a:ext cx="5669280" cy="5063979"/>
          </a:xfrm>
          <a:prstGeom prst="rect">
            <a:avLst/>
          </a:prstGeom>
        </p:spPr>
        <p:txBody>
          <a:bodyPr vert="horz" lIns="91440" tIns="45720" rIns="91440" bIns="45720" rtlCol="0">
            <a:noAutofit/>
          </a:bodyPr>
          <a:lstStyle>
            <a:lvl1pPr>
              <a:spcBef>
                <a:spcPts val="800"/>
              </a:spcBef>
              <a:defRPr lang="en-US" dirty="0" smtClean="0"/>
            </a:lvl1pPr>
            <a:lvl2pPr>
              <a:spcBef>
                <a:spcPts val="800"/>
              </a:spcBef>
              <a:defRPr lang="en-US" dirty="0" smtClean="0"/>
            </a:lvl2pPr>
            <a:lvl3pPr>
              <a:spcBef>
                <a:spcPts val="800"/>
              </a:spcBef>
              <a:defRPr lang="en-US" dirty="0" smtClean="0"/>
            </a:lvl3pPr>
            <a:lvl4pPr>
              <a:spcBef>
                <a:spcPts val="800"/>
              </a:spcBef>
              <a:defRPr lang="en-US" dirty="0" smtClean="0"/>
            </a:lvl4pPr>
            <a:lvl5pPr>
              <a:spcBef>
                <a:spcPts val="800"/>
              </a:spcBef>
              <a:defRPr/>
            </a:lvl5pPr>
            <a:lvl6pPr>
              <a:spcBef>
                <a:spcPts val="800"/>
              </a:spcBef>
              <a:defRPr/>
            </a:lvl6pPr>
            <a:lvl7pPr>
              <a:spcBef>
                <a:spcPts val="800"/>
              </a:spcBef>
              <a:defRPr/>
            </a:lvl7pPr>
            <a:lvl8pPr>
              <a:spcBef>
                <a:spcPts val="800"/>
              </a:spcBef>
              <a:defRPr/>
            </a:lvl8pPr>
            <a:lvl9pPr>
              <a:spcBef>
                <a:spcPts val="800"/>
              </a:spcBef>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1920"/>
            <a:ext cx="11582400" cy="426720"/>
          </a:xfrm>
          <a:prstGeom prst="rect">
            <a:avLst/>
          </a:prstGeom>
        </p:spPr>
        <p:txBody>
          <a:bodyPr lIns="91440" tIns="45720" rIns="91440" bIns="45720" anchor="b" anchorCtr="0"/>
          <a:lstStyle>
            <a:lvl1pPr marL="0" indent="0">
              <a:buFontTx/>
              <a:buNone/>
              <a:defRPr sz="2667">
                <a:solidFill>
                  <a:schemeClr val="accent1"/>
                </a:solidFill>
                <a:latin typeface="+mj-lt"/>
              </a:defRPr>
            </a:lvl1pPr>
          </a:lstStyle>
          <a:p>
            <a:pPr lvl="0"/>
            <a:r>
              <a:rPr lang="en-US" dirty="0"/>
              <a:t>Click to add subtitle</a:t>
            </a:r>
          </a:p>
        </p:txBody>
      </p:sp>
    </p:spTree>
    <p:extLst>
      <p:ext uri="{BB962C8B-B14F-4D97-AF65-F5344CB8AC3E}">
        <p14:creationId xmlns:p14="http://schemas.microsoft.com/office/powerpoint/2010/main" val="1713538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1D26-EF5D-4446-8149-663DBD578C4F}"/>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1920"/>
            <a:ext cx="11582400" cy="426720"/>
          </a:xfrm>
          <a:prstGeom prst="rect">
            <a:avLst/>
          </a:prstGeom>
        </p:spPr>
        <p:txBody>
          <a:bodyPr lIns="91440" tIns="45720" rIns="91440" bIns="45720" anchor="b" anchorCtr="0"/>
          <a:lstStyle>
            <a:lvl1pPr marL="0" indent="0">
              <a:buFontTx/>
              <a:buNone/>
              <a:defRPr sz="2667">
                <a:solidFill>
                  <a:schemeClr val="accent1"/>
                </a:solidFill>
                <a:latin typeface="+mj-lt"/>
              </a:defRPr>
            </a:lvl1pPr>
          </a:lstStyle>
          <a:p>
            <a:pPr lvl="0"/>
            <a:r>
              <a:rPr lang="en-US" dirty="0"/>
              <a:t>Click to add subtitle</a:t>
            </a:r>
          </a:p>
        </p:txBody>
      </p:sp>
    </p:spTree>
    <p:extLst>
      <p:ext uri="{BB962C8B-B14F-4D97-AF65-F5344CB8AC3E}">
        <p14:creationId xmlns:p14="http://schemas.microsoft.com/office/powerpoint/2010/main" val="2184611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919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1730549"/>
            <a:ext cx="7924800" cy="1682241"/>
          </a:xfrm>
        </p:spPr>
        <p:txBody>
          <a:bodyPr wrap="square" lIns="91440" anchor="b">
            <a:noAutofit/>
          </a:bodyPr>
          <a:lstStyle>
            <a:lvl1pPr algn="l">
              <a:lnSpc>
                <a:spcPct val="90000"/>
              </a:lnSpc>
              <a:defRPr sz="2933" b="1" cap="none">
                <a:solidFill>
                  <a:schemeClr val="tx1"/>
                </a:solidFill>
              </a:defRPr>
            </a:lvl1pPr>
          </a:lstStyle>
          <a:p>
            <a:r>
              <a:rPr lang="en-US"/>
              <a:t>Click to edit Master title style</a:t>
            </a:r>
            <a:endParaRPr lang="en-US" dirty="0"/>
          </a:p>
        </p:txBody>
      </p:sp>
      <p:sp>
        <p:nvSpPr>
          <p:cNvPr id="3" name="Text Placeholder 2"/>
          <p:cNvSpPr>
            <a:spLocks noGrp="1"/>
          </p:cNvSpPr>
          <p:nvPr userDrawn="1">
            <p:ph type="body" idx="1" hasCustomPrompt="1"/>
          </p:nvPr>
        </p:nvSpPr>
        <p:spPr>
          <a:xfrm>
            <a:off x="609600" y="3463293"/>
            <a:ext cx="7924800" cy="2083377"/>
          </a:xfrm>
          <a:prstGeom prst="rect">
            <a:avLst/>
          </a:prstGeom>
        </p:spPr>
        <p:txBody>
          <a:bodyPr wrap="square" lIns="91440" anchor="t">
            <a:noAutofit/>
          </a:bodyPr>
          <a:lstStyle>
            <a:lvl1pPr marL="0" indent="0">
              <a:buNone/>
              <a:defRPr sz="2400" cap="none">
                <a:solidFill>
                  <a:schemeClr val="tx1"/>
                </a:solidFill>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Click to edit Master text styles</a:t>
            </a:r>
          </a:p>
        </p:txBody>
      </p:sp>
    </p:spTree>
    <p:extLst>
      <p:ext uri="{BB962C8B-B14F-4D97-AF65-F5344CB8AC3E}">
        <p14:creationId xmlns:p14="http://schemas.microsoft.com/office/powerpoint/2010/main" val="2959491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Centered">
    <p:spTree>
      <p:nvGrpSpPr>
        <p:cNvPr id="1" name=""/>
        <p:cNvGrpSpPr/>
        <p:nvPr/>
      </p:nvGrpSpPr>
      <p:grpSpPr>
        <a:xfrm>
          <a:off x="0" y="0"/>
          <a:ext cx="0" cy="0"/>
          <a:chOff x="0" y="0"/>
          <a:chExt cx="0" cy="0"/>
        </a:xfrm>
      </p:grpSpPr>
      <p:sp>
        <p:nvSpPr>
          <p:cNvPr id="2" name="Title 1"/>
          <p:cNvSpPr>
            <a:spLocks noGrp="1"/>
          </p:cNvSpPr>
          <p:nvPr userDrawn="1">
            <p:ph type="title"/>
          </p:nvPr>
        </p:nvSpPr>
        <p:spPr>
          <a:xfrm>
            <a:off x="2133600" y="1730536"/>
            <a:ext cx="7924800" cy="1682241"/>
          </a:xfrm>
        </p:spPr>
        <p:txBody>
          <a:bodyPr wrap="square" anchor="b">
            <a:noAutofit/>
          </a:bodyPr>
          <a:lstStyle>
            <a:lvl1pPr algn="ctr">
              <a:lnSpc>
                <a:spcPct val="90000"/>
              </a:lnSpc>
              <a:defRPr sz="2933" b="1" cap="none">
                <a:solidFill>
                  <a:schemeClr val="tx1"/>
                </a:solidFill>
              </a:defRPr>
            </a:lvl1pPr>
          </a:lstStyle>
          <a:p>
            <a:r>
              <a:rPr lang="en-US"/>
              <a:t>Click to edit Master title style</a:t>
            </a:r>
            <a:endParaRPr lang="en-US" dirty="0"/>
          </a:p>
        </p:txBody>
      </p:sp>
      <p:sp>
        <p:nvSpPr>
          <p:cNvPr id="3" name="Text Placeholder 2"/>
          <p:cNvSpPr>
            <a:spLocks noGrp="1"/>
          </p:cNvSpPr>
          <p:nvPr userDrawn="1">
            <p:ph type="body" idx="1" hasCustomPrompt="1"/>
          </p:nvPr>
        </p:nvSpPr>
        <p:spPr>
          <a:xfrm>
            <a:off x="2133600" y="3463280"/>
            <a:ext cx="7924800" cy="2083377"/>
          </a:xfrm>
          <a:prstGeom prst="rect">
            <a:avLst/>
          </a:prstGeom>
        </p:spPr>
        <p:txBody>
          <a:bodyPr wrap="square" lIns="91440" anchor="t">
            <a:noAutofit/>
          </a:bodyPr>
          <a:lstStyle>
            <a:lvl1pPr marL="0" indent="0" algn="ctr">
              <a:buNone/>
              <a:defRPr sz="2400" cap="none">
                <a:solidFill>
                  <a:schemeClr val="tx1"/>
                </a:solidFill>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Click to edit Master text styles</a:t>
            </a:r>
          </a:p>
        </p:txBody>
      </p:sp>
    </p:spTree>
    <p:extLst>
      <p:ext uri="{BB962C8B-B14F-4D97-AF65-F5344CB8AC3E}">
        <p14:creationId xmlns:p14="http://schemas.microsoft.com/office/powerpoint/2010/main" val="2022418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E58CF2-B7B4-4850-9555-69BF2105FE87}"/>
              </a:ext>
            </a:extLst>
          </p:cNvPr>
          <p:cNvPicPr>
            <a:picLocks noChangeAspect="1"/>
          </p:cNvPicPr>
          <p:nvPr userDrawn="1"/>
        </p:nvPicPr>
        <p:blipFill>
          <a:blip r:embed="rId2"/>
          <a:stretch>
            <a:fillRect/>
          </a:stretch>
        </p:blipFill>
        <p:spPr>
          <a:xfrm>
            <a:off x="0" y="-3046"/>
            <a:ext cx="12192000" cy="6864095"/>
          </a:xfrm>
          <a:prstGeom prst="rect">
            <a:avLst/>
          </a:prstGeom>
        </p:spPr>
      </p:pic>
      <p:sp>
        <p:nvSpPr>
          <p:cNvPr id="2" name="Title 1"/>
          <p:cNvSpPr>
            <a:spLocks noGrp="1"/>
          </p:cNvSpPr>
          <p:nvPr>
            <p:ph type="ctrTitle"/>
          </p:nvPr>
        </p:nvSpPr>
        <p:spPr bwMode="gray">
          <a:xfrm>
            <a:off x="2972560" y="975360"/>
            <a:ext cx="8463536"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933">
                <a:solidFill>
                  <a:schemeClr val="bg1"/>
                </a:solidFill>
              </a:defRPr>
            </a:lvl1pPr>
          </a:lstStyle>
          <a:p>
            <a:pPr lvl="0" algn="l" fontAlgn="base">
              <a:spcAft>
                <a:spcPct val="0"/>
              </a:spcAft>
            </a:pPr>
            <a:r>
              <a:rPr lang="en-US"/>
              <a:t>Click to edit Master title style</a:t>
            </a:r>
            <a:endParaRPr lang="en-US" dirty="0"/>
          </a:p>
        </p:txBody>
      </p:sp>
      <p:sp>
        <p:nvSpPr>
          <p:cNvPr id="3" name="Subtitle 2"/>
          <p:cNvSpPr>
            <a:spLocks noGrp="1"/>
          </p:cNvSpPr>
          <p:nvPr>
            <p:ph type="subTitle" idx="1" hasCustomPrompt="1"/>
          </p:nvPr>
        </p:nvSpPr>
        <p:spPr bwMode="gray">
          <a:xfrm>
            <a:off x="2972560" y="3169920"/>
            <a:ext cx="8463536" cy="313139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ct val="0"/>
              </a:spcBef>
              <a:spcAft>
                <a:spcPts val="267"/>
              </a:spcAft>
              <a:buClr>
                <a:srgbClr val="6AADE4"/>
              </a:buClr>
              <a:buFontTx/>
              <a:buNone/>
              <a:defRPr lang="en-US" sz="2400" baseline="0">
                <a:solidFill>
                  <a:schemeClr val="bg1"/>
                </a:solidFill>
              </a:defRPr>
            </a:lvl1pPr>
          </a:lstStyle>
          <a:p>
            <a:pPr marL="0" lvl="0" indent="0" fontAlgn="base">
              <a:spcBef>
                <a:spcPct val="0"/>
              </a:spcBef>
              <a:spcAft>
                <a:spcPct val="0"/>
              </a:spcAft>
              <a:buClr>
                <a:srgbClr val="6AADE4"/>
              </a:buClr>
              <a:buFontTx/>
              <a:buNone/>
            </a:pPr>
            <a:r>
              <a:rPr lang="en-US" dirty="0"/>
              <a:t>Click to edit Speaker Name/Title/Date</a:t>
            </a:r>
          </a:p>
        </p:txBody>
      </p:sp>
    </p:spTree>
    <p:extLst>
      <p:ext uri="{BB962C8B-B14F-4D97-AF65-F5344CB8AC3E}">
        <p14:creationId xmlns:p14="http://schemas.microsoft.com/office/powerpoint/2010/main" val="2455883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ue Logo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D91DFD-8415-445D-84F1-50C7EAD50222}"/>
              </a:ext>
            </a:extLst>
          </p:cNvPr>
          <p:cNvPicPr>
            <a:picLocks noChangeAspect="1"/>
          </p:cNvPicPr>
          <p:nvPr userDrawn="1"/>
        </p:nvPicPr>
        <p:blipFill>
          <a:blip r:embed="rId2"/>
          <a:stretch>
            <a:fillRect/>
          </a:stretch>
        </p:blipFill>
        <p:spPr>
          <a:xfrm>
            <a:off x="926592" y="524256"/>
            <a:ext cx="1255776" cy="5826485"/>
          </a:xfrm>
          <a:prstGeom prst="rect">
            <a:avLst/>
          </a:prstGeom>
        </p:spPr>
      </p:pic>
      <p:sp>
        <p:nvSpPr>
          <p:cNvPr id="6" name="Title 1">
            <a:extLst>
              <a:ext uri="{FF2B5EF4-FFF2-40B4-BE49-F238E27FC236}">
                <a16:creationId xmlns:a16="http://schemas.microsoft.com/office/drawing/2014/main" id="{80D0D53F-4F5A-43D8-B64A-7EC00C23BCB1}"/>
              </a:ext>
            </a:extLst>
          </p:cNvPr>
          <p:cNvSpPr>
            <a:spLocks noGrp="1"/>
          </p:cNvSpPr>
          <p:nvPr>
            <p:ph type="ctrTitle"/>
          </p:nvPr>
        </p:nvSpPr>
        <p:spPr bwMode="gray">
          <a:xfrm>
            <a:off x="2972560" y="975360"/>
            <a:ext cx="8463536"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933">
                <a:solidFill>
                  <a:schemeClr val="tx1"/>
                </a:solidFill>
              </a:defRPr>
            </a:lvl1pPr>
          </a:lstStyle>
          <a:p>
            <a:pPr lvl="0" algn="l" fontAlgn="base">
              <a:spcAft>
                <a:spcPct val="0"/>
              </a:spcAft>
            </a:pPr>
            <a:r>
              <a:rPr lang="en-US"/>
              <a:t>Click to edit Master title style</a:t>
            </a:r>
            <a:endParaRPr lang="en-US" dirty="0"/>
          </a:p>
        </p:txBody>
      </p:sp>
      <p:sp>
        <p:nvSpPr>
          <p:cNvPr id="7" name="Subtitle 2">
            <a:extLst>
              <a:ext uri="{FF2B5EF4-FFF2-40B4-BE49-F238E27FC236}">
                <a16:creationId xmlns:a16="http://schemas.microsoft.com/office/drawing/2014/main" id="{10834602-0A30-4418-827C-33D637A1295A}"/>
              </a:ext>
            </a:extLst>
          </p:cNvPr>
          <p:cNvSpPr>
            <a:spLocks noGrp="1"/>
          </p:cNvSpPr>
          <p:nvPr>
            <p:ph type="subTitle" idx="1" hasCustomPrompt="1"/>
          </p:nvPr>
        </p:nvSpPr>
        <p:spPr bwMode="gray">
          <a:xfrm>
            <a:off x="2972560" y="3169920"/>
            <a:ext cx="8463536" cy="313139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ct val="0"/>
              </a:spcBef>
              <a:spcAft>
                <a:spcPts val="267"/>
              </a:spcAft>
              <a:buClr>
                <a:srgbClr val="6AADE4"/>
              </a:buClr>
              <a:buFontTx/>
              <a:buNone/>
              <a:defRPr lang="en-US" sz="2400" baseline="0">
                <a:solidFill>
                  <a:schemeClr val="tx1"/>
                </a:solidFill>
              </a:defRPr>
            </a:lvl1pPr>
          </a:lstStyle>
          <a:p>
            <a:pPr marL="0" lvl="0" indent="0" fontAlgn="base">
              <a:spcBef>
                <a:spcPct val="0"/>
              </a:spcBef>
              <a:spcAft>
                <a:spcPct val="0"/>
              </a:spcAft>
              <a:buClr>
                <a:srgbClr val="6AADE4"/>
              </a:buClr>
              <a:buFontTx/>
              <a:buNone/>
            </a:pPr>
            <a:r>
              <a:rPr lang="en-US" dirty="0"/>
              <a:t>Click to edit Speaker Name/Title/Date</a:t>
            </a:r>
          </a:p>
        </p:txBody>
      </p:sp>
    </p:spTree>
    <p:extLst>
      <p:ext uri="{BB962C8B-B14F-4D97-AF65-F5344CB8AC3E}">
        <p14:creationId xmlns:p14="http://schemas.microsoft.com/office/powerpoint/2010/main" val="4146117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Information Securit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974848" y="632180"/>
            <a:ext cx="5920797"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3200">
                <a:solidFill>
                  <a:schemeClr val="tx1"/>
                </a:solidFill>
              </a:defRPr>
            </a:lvl1pPr>
          </a:lstStyle>
          <a:p>
            <a:pPr lvl="0" algn="l" fontAlgn="base">
              <a:spcAft>
                <a:spcPct val="0"/>
              </a:spcAft>
            </a:pPr>
            <a:r>
              <a:rPr lang="en-US" dirty="0"/>
              <a:t>Information Security</a:t>
            </a:r>
          </a:p>
        </p:txBody>
      </p:sp>
      <p:sp>
        <p:nvSpPr>
          <p:cNvPr id="3" name="Subtitle 2"/>
          <p:cNvSpPr>
            <a:spLocks noGrp="1"/>
          </p:cNvSpPr>
          <p:nvPr>
            <p:ph type="subTitle" idx="1" hasCustomPrompt="1"/>
          </p:nvPr>
        </p:nvSpPr>
        <p:spPr bwMode="gray">
          <a:xfrm>
            <a:off x="2974845" y="2826740"/>
            <a:ext cx="8832637" cy="18288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ts val="2933"/>
              </a:lnSpc>
              <a:spcBef>
                <a:spcPts val="267"/>
              </a:spcBef>
              <a:buFontTx/>
              <a:buNone/>
              <a:defRPr lang="en-US" sz="2133" spc="-27" baseline="0" dirty="0"/>
            </a:lvl1pPr>
          </a:lstStyle>
          <a:p>
            <a:r>
              <a:rPr lang="en-US" dirty="0"/>
              <a:t>This presentation contains Corning Restricted information and is intended solely for those with a need to know. It may not be distributed, in whole or part, in any form by any means, or by any person or organization without authorization from Corning Incorporated.</a:t>
            </a:r>
          </a:p>
        </p:txBody>
      </p:sp>
      <p:pic>
        <p:nvPicPr>
          <p:cNvPr id="7" name="Picture 6">
            <a:extLst>
              <a:ext uri="{FF2B5EF4-FFF2-40B4-BE49-F238E27FC236}">
                <a16:creationId xmlns:a16="http://schemas.microsoft.com/office/drawing/2014/main" id="{D4CA495A-DA25-4011-9AA6-0AB9136A54A4}"/>
              </a:ext>
            </a:extLst>
          </p:cNvPr>
          <p:cNvPicPr>
            <a:picLocks noChangeAspect="1"/>
          </p:cNvPicPr>
          <p:nvPr userDrawn="1"/>
        </p:nvPicPr>
        <p:blipFill>
          <a:blip r:embed="rId2"/>
          <a:stretch>
            <a:fillRect/>
          </a:stretch>
        </p:blipFill>
        <p:spPr>
          <a:xfrm>
            <a:off x="926592" y="524256"/>
            <a:ext cx="1255776" cy="5826485"/>
          </a:xfrm>
          <a:prstGeom prst="rect">
            <a:avLst/>
          </a:prstGeom>
        </p:spPr>
      </p:pic>
      <p:pic>
        <p:nvPicPr>
          <p:cNvPr id="6" name="Picture 5">
            <a:extLst>
              <a:ext uri="{FF2B5EF4-FFF2-40B4-BE49-F238E27FC236}">
                <a16:creationId xmlns:a16="http://schemas.microsoft.com/office/drawing/2014/main" id="{AA48D5F1-4203-4A35-9B2D-5CEEBADF67A1}"/>
              </a:ext>
            </a:extLst>
          </p:cNvPr>
          <p:cNvPicPr>
            <a:picLocks noChangeAspect="1"/>
          </p:cNvPicPr>
          <p:nvPr userDrawn="1"/>
        </p:nvPicPr>
        <p:blipFill>
          <a:blip r:embed="rId3"/>
          <a:stretch>
            <a:fillRect/>
          </a:stretch>
        </p:blipFill>
        <p:spPr>
          <a:xfrm>
            <a:off x="6812861" y="4864768"/>
            <a:ext cx="4994623" cy="914400"/>
          </a:xfrm>
          <a:prstGeom prst="rect">
            <a:avLst/>
          </a:prstGeom>
        </p:spPr>
      </p:pic>
    </p:spTree>
    <p:extLst>
      <p:ext uri="{BB962C8B-B14F-4D97-AF65-F5344CB8AC3E}">
        <p14:creationId xmlns:p14="http://schemas.microsoft.com/office/powerpoint/2010/main" val="376140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2 Wht">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C6E67CF-623A-19A6-6AAA-76A24B3701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992562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ue Closing">
    <p:bg bwMode="gray">
      <p:bgPr>
        <a:solidFill>
          <a:srgbClr val="00529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35E7F-87EF-4CF8-83F9-4C82DF072385}"/>
              </a:ext>
            </a:extLst>
          </p:cNvPr>
          <p:cNvPicPr>
            <a:picLocks noChangeAspect="1"/>
          </p:cNvPicPr>
          <p:nvPr userDrawn="1"/>
        </p:nvPicPr>
        <p:blipFill>
          <a:blip r:embed="rId2"/>
          <a:stretch>
            <a:fillRect/>
          </a:stretch>
        </p:blipFill>
        <p:spPr>
          <a:xfrm>
            <a:off x="2301314" y="2611137"/>
            <a:ext cx="7589375" cy="1635729"/>
          </a:xfrm>
          <a:prstGeom prst="rect">
            <a:avLst/>
          </a:prstGeom>
        </p:spPr>
      </p:pic>
    </p:spTree>
    <p:extLst>
      <p:ext uri="{BB962C8B-B14F-4D97-AF65-F5344CB8AC3E}">
        <p14:creationId xmlns:p14="http://schemas.microsoft.com/office/powerpoint/2010/main" val="918347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ue Logo 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0746E-F91F-4247-B213-F2DEAC21BD04}"/>
              </a:ext>
            </a:extLst>
          </p:cNvPr>
          <p:cNvPicPr>
            <a:picLocks noChangeAspect="1"/>
          </p:cNvPicPr>
          <p:nvPr userDrawn="1"/>
        </p:nvPicPr>
        <p:blipFill>
          <a:blip r:embed="rId2"/>
          <a:stretch>
            <a:fillRect/>
          </a:stretch>
        </p:blipFill>
        <p:spPr>
          <a:xfrm>
            <a:off x="2301314" y="2611137"/>
            <a:ext cx="7589375" cy="1635729"/>
          </a:xfrm>
          <a:prstGeom prst="rect">
            <a:avLst/>
          </a:prstGeom>
        </p:spPr>
      </p:pic>
    </p:spTree>
    <p:extLst>
      <p:ext uri="{BB962C8B-B14F-4D97-AF65-F5344CB8AC3E}">
        <p14:creationId xmlns:p14="http://schemas.microsoft.com/office/powerpoint/2010/main" val="3216226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u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7CEBAF-BDA2-418C-9ED4-9FF975F8CF3C}"/>
              </a:ext>
            </a:extLst>
          </p:cNvPr>
          <p:cNvSpPr>
            <a:spLocks noGrp="1"/>
          </p:cNvSpPr>
          <p:nvPr>
            <p:ph sz="quarter" idx="10"/>
          </p:nvPr>
        </p:nvSpPr>
        <p:spPr>
          <a:xfrm>
            <a:off x="571500" y="1143000"/>
            <a:ext cx="11049000" cy="51577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E3F6EE50-CC1A-430E-AC5E-1CAC5DE6EFFC}"/>
              </a:ext>
            </a:extLst>
          </p:cNvPr>
          <p:cNvSpPr>
            <a:spLocks noGrp="1"/>
          </p:cNvSpPr>
          <p:nvPr>
            <p:ph type="title"/>
          </p:nvPr>
        </p:nvSpPr>
        <p:spPr>
          <a:xfrm>
            <a:off x="571500" y="273967"/>
            <a:ext cx="11049000" cy="685800"/>
          </a:xfrm>
        </p:spPr>
        <p:txBody>
          <a:bodyPr/>
          <a:lstStyle>
            <a:lvl1pPr>
              <a:defRPr/>
            </a:lvl1pPr>
          </a:lstStyle>
          <a:p>
            <a:r>
              <a:rPr lang="en-US"/>
              <a:t>Click to edit Master title style</a:t>
            </a:r>
          </a:p>
        </p:txBody>
      </p:sp>
      <p:pic>
        <p:nvPicPr>
          <p:cNvPr id="6" name="Picture 5">
            <a:extLst>
              <a:ext uri="{FF2B5EF4-FFF2-40B4-BE49-F238E27FC236}">
                <a16:creationId xmlns:a16="http://schemas.microsoft.com/office/drawing/2014/main" id="{A7032D2D-828A-4193-82A6-C49816A8F479}"/>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1633282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ue 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1"/>
            <a:ext cx="5669280" cy="5386387"/>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8E88456-CDC7-4CDE-AF31-8E4F9C7163F9}"/>
              </a:ext>
            </a:extLst>
          </p:cNvPr>
          <p:cNvSpPr>
            <a:spLocks noGrp="1"/>
          </p:cNvSpPr>
          <p:nvPr>
            <p:ph idx="11"/>
          </p:nvPr>
        </p:nvSpPr>
        <p:spPr>
          <a:xfrm>
            <a:off x="6217920" y="914401"/>
            <a:ext cx="5669280" cy="5386387"/>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A254351-518C-44E9-AD38-E02F28869B10}"/>
              </a:ext>
            </a:extLst>
          </p:cNvPr>
          <p:cNvSpPr>
            <a:spLocks noGrp="1"/>
          </p:cNvSpPr>
          <p:nvPr>
            <p:ph type="title"/>
          </p:nvPr>
        </p:nvSpPr>
        <p:spPr/>
        <p:txBody>
          <a:bodyPr/>
          <a:lstStyle>
            <a:lvl1pPr>
              <a:defRPr/>
            </a:lvl1pPr>
          </a:lstStyle>
          <a:p>
            <a:r>
              <a:rPr lang="en-US"/>
              <a:t>Click to edit Master title style</a:t>
            </a:r>
          </a:p>
        </p:txBody>
      </p:sp>
      <p:pic>
        <p:nvPicPr>
          <p:cNvPr id="5" name="Picture 4">
            <a:extLst>
              <a:ext uri="{FF2B5EF4-FFF2-40B4-BE49-F238E27FC236}">
                <a16:creationId xmlns:a16="http://schemas.microsoft.com/office/drawing/2014/main" id="{563EFFB6-8C0A-4815-82CB-2276CAF034BB}"/>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2344620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ue 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4" name="Content Placeholder 3"/>
          <p:cNvSpPr>
            <a:spLocks noGrp="1"/>
          </p:cNvSpPr>
          <p:nvPr>
            <p:ph sz="half" idx="2"/>
          </p:nvPr>
        </p:nvSpPr>
        <p:spPr>
          <a:xfrm>
            <a:off x="6217920" y="9144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5" name="Content Placeholder 2"/>
          <p:cNvSpPr>
            <a:spLocks noGrp="1"/>
          </p:cNvSpPr>
          <p:nvPr>
            <p:ph sz="half" idx="10"/>
          </p:nvPr>
        </p:nvSpPr>
        <p:spPr>
          <a:xfrm>
            <a:off x="304800" y="36576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6" name="Content Placeholder 3"/>
          <p:cNvSpPr>
            <a:spLocks noGrp="1"/>
          </p:cNvSpPr>
          <p:nvPr>
            <p:ph sz="half" idx="11"/>
          </p:nvPr>
        </p:nvSpPr>
        <p:spPr>
          <a:xfrm>
            <a:off x="6217920" y="36576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9" name="Title 8">
            <a:extLst>
              <a:ext uri="{FF2B5EF4-FFF2-40B4-BE49-F238E27FC236}">
                <a16:creationId xmlns:a16="http://schemas.microsoft.com/office/drawing/2014/main" id="{D841234E-A402-4CE5-B5D0-2C4479E5741B}"/>
              </a:ext>
            </a:extLst>
          </p:cNvPr>
          <p:cNvSpPr>
            <a:spLocks noGrp="1"/>
          </p:cNvSpPr>
          <p:nvPr>
            <p:ph type="title"/>
          </p:nvPr>
        </p:nvSpPr>
        <p:spPr>
          <a:xfrm>
            <a:off x="304800" y="91440"/>
            <a:ext cx="11582400" cy="685800"/>
          </a:xfrm>
        </p:spPr>
        <p:txBody>
          <a:bodyPr/>
          <a:lstStyle>
            <a:lvl1pPr>
              <a:defRPr/>
            </a:lvl1pPr>
          </a:lstStyle>
          <a:p>
            <a:r>
              <a:rPr lang="en-US"/>
              <a:t>Click to edit Master title style</a:t>
            </a:r>
          </a:p>
        </p:txBody>
      </p:sp>
      <p:pic>
        <p:nvPicPr>
          <p:cNvPr id="7" name="Picture 6">
            <a:extLst>
              <a:ext uri="{FF2B5EF4-FFF2-40B4-BE49-F238E27FC236}">
                <a16:creationId xmlns:a16="http://schemas.microsoft.com/office/drawing/2014/main" id="{D3614086-C2CA-437A-B5D5-7952B439DA90}"/>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2003988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u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pic>
        <p:nvPicPr>
          <p:cNvPr id="3" name="Picture 2">
            <a:extLst>
              <a:ext uri="{FF2B5EF4-FFF2-40B4-BE49-F238E27FC236}">
                <a16:creationId xmlns:a16="http://schemas.microsoft.com/office/drawing/2014/main" id="{E673D719-72DA-4C82-9924-53B04AA5E608}"/>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877787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ue Content + 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18872"/>
            <a:ext cx="11582400" cy="320040"/>
          </a:xfrm>
        </p:spPr>
        <p:txBody>
          <a:bodyPr lIns="91440" tIns="45720" rIns="91440" bIns="45720" anchor="b" anchorCtr="0"/>
          <a:lstStyle>
            <a:lvl1pPr marL="0" indent="0">
              <a:buFontTx/>
              <a:buNone/>
              <a:defRPr sz="2000">
                <a:solidFill>
                  <a:schemeClr val="accent1"/>
                </a:solidFill>
                <a:latin typeface="+mj-lt"/>
              </a:defRPr>
            </a:lvl1pPr>
          </a:lstStyle>
          <a:p>
            <a:pPr lvl="0"/>
            <a:r>
              <a:rPr lang="en-US"/>
              <a:t>Click to add subtitle</a:t>
            </a:r>
          </a:p>
        </p:txBody>
      </p:sp>
      <p:sp>
        <p:nvSpPr>
          <p:cNvPr id="6" name="Content Placeholder 5">
            <a:extLst>
              <a:ext uri="{FF2B5EF4-FFF2-40B4-BE49-F238E27FC236}">
                <a16:creationId xmlns:a16="http://schemas.microsoft.com/office/drawing/2014/main" id="{D8C2680B-321F-47F3-A06A-C04A64E06362}"/>
              </a:ext>
            </a:extLst>
          </p:cNvPr>
          <p:cNvSpPr>
            <a:spLocks noGrp="1"/>
          </p:cNvSpPr>
          <p:nvPr>
            <p:ph sz="quarter" idx="11"/>
          </p:nvPr>
        </p:nvSpPr>
        <p:spPr>
          <a:xfrm>
            <a:off x="304800" y="914400"/>
            <a:ext cx="11582400" cy="53863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1D1046DB-8BC2-4557-9EE0-3FF7A018C05C}"/>
              </a:ext>
            </a:extLst>
          </p:cNvPr>
          <p:cNvSpPr>
            <a:spLocks noGrp="1"/>
          </p:cNvSpPr>
          <p:nvPr>
            <p:ph type="title"/>
          </p:nvPr>
        </p:nvSpPr>
        <p:spPr>
          <a:xfrm>
            <a:off x="304800" y="91440"/>
            <a:ext cx="11582400" cy="685800"/>
          </a:xfrm>
        </p:spPr>
        <p:txBody>
          <a:bodyPr/>
          <a:lstStyle/>
          <a:p>
            <a:r>
              <a:rPr lang="en-US"/>
              <a:t>Click to edit Master title style</a:t>
            </a:r>
          </a:p>
        </p:txBody>
      </p:sp>
      <p:pic>
        <p:nvPicPr>
          <p:cNvPr id="7" name="Picture 6">
            <a:extLst>
              <a:ext uri="{FF2B5EF4-FFF2-40B4-BE49-F238E27FC236}">
                <a16:creationId xmlns:a16="http://schemas.microsoft.com/office/drawing/2014/main" id="{E42F2177-6D8F-47A7-996B-41BA30092D52}"/>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442292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ue Two Content +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1"/>
            <a:ext cx="5669280" cy="5386386"/>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8E88456-CDC7-4CDE-AF31-8E4F9C7163F9}"/>
              </a:ext>
            </a:extLst>
          </p:cNvPr>
          <p:cNvSpPr>
            <a:spLocks noGrp="1"/>
          </p:cNvSpPr>
          <p:nvPr>
            <p:ph idx="11"/>
          </p:nvPr>
        </p:nvSpPr>
        <p:spPr>
          <a:xfrm>
            <a:off x="6217920" y="914401"/>
            <a:ext cx="5669280" cy="5386386"/>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04800" y="91440"/>
            <a:ext cx="11582400" cy="685800"/>
          </a:xfrm>
        </p:spPr>
        <p:txBody>
          <a:bodyPr vert="horz" lIns="91440" tIns="45720" rIns="91440" bIns="45720" rtlCol="0" anchor="b" anchorCtr="0">
            <a:noAutofit/>
          </a:bodyPr>
          <a:lstStyle>
            <a:lvl1pPr>
              <a:defRPr lang="en-US" dirty="0"/>
            </a:lvl1pPr>
          </a:lstStyle>
          <a:p>
            <a:pPr lvl="0"/>
            <a:r>
              <a:rPr lang="en-US"/>
              <a:t>Click to edit Master title style</a:t>
            </a:r>
          </a:p>
        </p:txBody>
      </p:sp>
      <p:sp>
        <p:nvSpPr>
          <p:cNvPr id="9"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0812"/>
            <a:ext cx="11582400" cy="320040"/>
          </a:xfrm>
        </p:spPr>
        <p:txBody>
          <a:bodyPr lIns="91440" tIns="45720" rIns="91440" bIns="45720" anchor="b" anchorCtr="0"/>
          <a:lstStyle>
            <a:lvl1pPr marL="0" indent="0">
              <a:buFontTx/>
              <a:buNone/>
              <a:defRPr sz="2000">
                <a:solidFill>
                  <a:schemeClr val="accent1"/>
                </a:solidFill>
                <a:latin typeface="+mj-lt"/>
              </a:defRPr>
            </a:lvl1pPr>
          </a:lstStyle>
          <a:p>
            <a:pPr lvl="0"/>
            <a:r>
              <a:rPr lang="en-US"/>
              <a:t>Click to add subtitle</a:t>
            </a:r>
          </a:p>
        </p:txBody>
      </p:sp>
      <p:pic>
        <p:nvPicPr>
          <p:cNvPr id="7" name="Picture 6">
            <a:extLst>
              <a:ext uri="{FF2B5EF4-FFF2-40B4-BE49-F238E27FC236}">
                <a16:creationId xmlns:a16="http://schemas.microsoft.com/office/drawing/2014/main" id="{C89047A8-77AB-410A-BE5F-5A7C54DAC570}"/>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1804744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Title +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C2FD7D-9D17-46D4-8EE0-A805134B9F17}"/>
              </a:ext>
            </a:extLst>
          </p:cNvPr>
          <p:cNvSpPr/>
          <p:nvPr userDrawn="1"/>
        </p:nvSpPr>
        <p:spPr>
          <a:xfrm>
            <a:off x="0" y="0"/>
            <a:ext cx="117835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470581" y="166853"/>
            <a:ext cx="9869864" cy="957291"/>
          </a:xfrm>
        </p:spPr>
        <p:txBody>
          <a:bodyPr vert="horz" lIns="0" tIns="45720" rIns="91440" bIns="45720" rtlCol="0" anchor="b" anchorCtr="0">
            <a:noAutofit/>
          </a:bodyPr>
          <a:lstStyle>
            <a:lvl1pPr>
              <a:defRPr lang="en-US" dirty="0"/>
            </a:lvl1pPr>
          </a:lstStyle>
          <a:p>
            <a:pPr lvl="0"/>
            <a:r>
              <a:rPr lang="en-US"/>
              <a:t>Click to edit Master title style</a:t>
            </a:r>
          </a:p>
        </p:txBody>
      </p:sp>
      <p:sp>
        <p:nvSpPr>
          <p:cNvPr id="6"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1470581" y="194286"/>
            <a:ext cx="9869864" cy="446736"/>
          </a:xfrm>
        </p:spPr>
        <p:txBody>
          <a:bodyPr lIns="0" tIns="45720" rIns="91440" bIns="45720" anchor="b" anchorCtr="0"/>
          <a:lstStyle>
            <a:lvl1pPr marL="0" indent="0">
              <a:buFontTx/>
              <a:buNone/>
              <a:defRPr sz="2000">
                <a:solidFill>
                  <a:schemeClr val="accent1"/>
                </a:solidFill>
                <a:latin typeface="+mj-lt"/>
              </a:defRPr>
            </a:lvl1pPr>
          </a:lstStyle>
          <a:p>
            <a:pPr lvl="0"/>
            <a:r>
              <a:rPr lang="en-US"/>
              <a:t>Click to add subtitle</a:t>
            </a:r>
          </a:p>
        </p:txBody>
      </p:sp>
      <p:pic>
        <p:nvPicPr>
          <p:cNvPr id="7" name="Picture 6">
            <a:extLst>
              <a:ext uri="{FF2B5EF4-FFF2-40B4-BE49-F238E27FC236}">
                <a16:creationId xmlns:a16="http://schemas.microsoft.com/office/drawing/2014/main" id="{8C97CA1A-6AF3-44E9-84F6-2E227EF78014}"/>
              </a:ext>
            </a:extLst>
          </p:cNvPr>
          <p:cNvPicPr>
            <a:picLocks noChangeAspect="1"/>
          </p:cNvPicPr>
          <p:nvPr userDrawn="1"/>
        </p:nvPicPr>
        <p:blipFill>
          <a:blip r:embed="rId2"/>
          <a:stretch>
            <a:fillRect/>
          </a:stretch>
        </p:blipFill>
        <p:spPr>
          <a:xfrm>
            <a:off x="106016" y="6391372"/>
            <a:ext cx="958265" cy="206533"/>
          </a:xfrm>
          <a:prstGeom prst="rect">
            <a:avLst/>
          </a:prstGeom>
        </p:spPr>
      </p:pic>
      <p:sp>
        <p:nvSpPr>
          <p:cNvPr id="4" name="Text Placeholder 3">
            <a:extLst>
              <a:ext uri="{FF2B5EF4-FFF2-40B4-BE49-F238E27FC236}">
                <a16:creationId xmlns:a16="http://schemas.microsoft.com/office/drawing/2014/main" id="{5F65DF98-5E55-4F3B-9BE0-7D813F53363D}"/>
              </a:ext>
            </a:extLst>
          </p:cNvPr>
          <p:cNvSpPr>
            <a:spLocks noGrp="1"/>
          </p:cNvSpPr>
          <p:nvPr>
            <p:ph type="body" sz="quarter" idx="11"/>
          </p:nvPr>
        </p:nvSpPr>
        <p:spPr>
          <a:xfrm>
            <a:off x="1470025" y="1460500"/>
            <a:ext cx="9871075" cy="336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7514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ue 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C72B0A-93E1-4881-96FC-F9FDCFACE296}"/>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392482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2 Wht">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0D5DB3-75ED-6924-244D-B2A3923E3A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968816"/>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16303420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693"/>
            <a:ext cx="7924800" cy="1682241"/>
          </a:xfrm>
        </p:spPr>
        <p:txBody>
          <a:bodyPr wrap="square" lIns="91440" tIns="45720" rIns="91440" bIns="45720" anchor="b">
            <a:noAutofit/>
          </a:bodyPr>
          <a:lstStyle>
            <a:lvl1pPr algn="l">
              <a:lnSpc>
                <a:spcPct val="90000"/>
              </a:lnSpc>
              <a:defRPr sz="2200" b="1" cap="none">
                <a:solidFill>
                  <a:schemeClr val="tx1"/>
                </a:solidFill>
              </a:defRPr>
            </a:lvl1pPr>
          </a:lstStyle>
          <a:p>
            <a:r>
              <a:rPr lang="en-US"/>
              <a:t>Click to edit Master title style</a:t>
            </a:r>
          </a:p>
        </p:txBody>
      </p:sp>
      <p:sp>
        <p:nvSpPr>
          <p:cNvPr id="3" name="Text Placeholder 2"/>
          <p:cNvSpPr>
            <a:spLocks noGrp="1"/>
          </p:cNvSpPr>
          <p:nvPr>
            <p:ph type="body" idx="1" hasCustomPrompt="1"/>
          </p:nvPr>
        </p:nvSpPr>
        <p:spPr>
          <a:xfrm>
            <a:off x="609600" y="3463437"/>
            <a:ext cx="7924800" cy="2083377"/>
          </a:xfrm>
        </p:spPr>
        <p:txBody>
          <a:bodyPr wrap="square" lIns="91440" tIns="45720" rIns="91440" bIns="45720" anchor="t">
            <a:noAutofit/>
          </a:bodyPr>
          <a:lstStyle>
            <a:lvl1pPr marL="0" indent="0">
              <a:spcBef>
                <a:spcPts val="0"/>
              </a:spcBef>
              <a:buNone/>
              <a:defRPr sz="1800" cap="none">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702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Centered">
    <p:spTree>
      <p:nvGrpSpPr>
        <p:cNvPr id="1" name=""/>
        <p:cNvGrpSpPr/>
        <p:nvPr/>
      </p:nvGrpSpPr>
      <p:grpSpPr>
        <a:xfrm>
          <a:off x="0" y="0"/>
          <a:ext cx="0" cy="0"/>
          <a:chOff x="0" y="0"/>
          <a:chExt cx="0" cy="0"/>
        </a:xfrm>
      </p:grpSpPr>
      <p:sp>
        <p:nvSpPr>
          <p:cNvPr id="2" name="Title 1"/>
          <p:cNvSpPr>
            <a:spLocks noGrp="1"/>
          </p:cNvSpPr>
          <p:nvPr>
            <p:ph type="title"/>
          </p:nvPr>
        </p:nvSpPr>
        <p:spPr>
          <a:xfrm>
            <a:off x="2133600" y="1730681"/>
            <a:ext cx="7924800" cy="1682241"/>
          </a:xfrm>
        </p:spPr>
        <p:txBody>
          <a:bodyPr wrap="square" lIns="91440" rIns="91440" anchor="b">
            <a:noAutofit/>
          </a:bodyPr>
          <a:lstStyle>
            <a:lvl1pPr algn="ctr">
              <a:lnSpc>
                <a:spcPct val="90000"/>
              </a:lnSpc>
              <a:defRPr sz="2200" b="1" cap="none">
                <a:solidFill>
                  <a:schemeClr val="tx1"/>
                </a:solidFill>
              </a:defRPr>
            </a:lvl1pPr>
          </a:lstStyle>
          <a:p>
            <a:r>
              <a:rPr lang="en-US"/>
              <a:t>Click to edit Master title style</a:t>
            </a:r>
          </a:p>
        </p:txBody>
      </p:sp>
      <p:sp>
        <p:nvSpPr>
          <p:cNvPr id="3" name="Text Placeholder 2"/>
          <p:cNvSpPr>
            <a:spLocks noGrp="1"/>
          </p:cNvSpPr>
          <p:nvPr>
            <p:ph type="body" idx="1" hasCustomPrompt="1"/>
          </p:nvPr>
        </p:nvSpPr>
        <p:spPr>
          <a:xfrm>
            <a:off x="2133600" y="3463425"/>
            <a:ext cx="7924800" cy="2083377"/>
          </a:xfrm>
        </p:spPr>
        <p:txBody>
          <a:bodyPr wrap="square" lIns="91440" tIns="45720" rIns="91440" bIns="45720" anchor="t">
            <a:noAutofit/>
          </a:bodyPr>
          <a:lstStyle>
            <a:lvl1pPr marL="0" indent="0" algn="ctr">
              <a:spcBef>
                <a:spcPts val="0"/>
              </a:spcBef>
              <a:buNone/>
              <a:defRPr sz="1800" cap="none">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81853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199357-6C11-423F-930D-17D7CD24CE65}"/>
              </a:ext>
            </a:extLst>
          </p:cNvPr>
          <p:cNvSpPr/>
          <p:nvPr userDrawn="1"/>
        </p:nvSpPr>
        <p:spPr>
          <a:xfrm>
            <a:off x="1524" y="0"/>
            <a:ext cx="1218895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gray">
          <a:xfrm>
            <a:off x="2972560" y="822960"/>
            <a:ext cx="8463536"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200">
                <a:solidFill>
                  <a:schemeClr val="bg1"/>
                </a:solidFill>
              </a:defRPr>
            </a:lvl1pPr>
          </a:lstStyle>
          <a:p>
            <a:pPr lvl="0" algn="l" fontAlgn="base">
              <a:spcAft>
                <a:spcPct val="0"/>
              </a:spcAft>
            </a:pPr>
            <a:r>
              <a:rPr lang="en-US"/>
              <a:t>Click to edit Master title style</a:t>
            </a:r>
          </a:p>
        </p:txBody>
      </p:sp>
      <p:sp>
        <p:nvSpPr>
          <p:cNvPr id="3" name="Subtitle 2"/>
          <p:cNvSpPr>
            <a:spLocks noGrp="1"/>
          </p:cNvSpPr>
          <p:nvPr>
            <p:ph type="subTitle" idx="1" hasCustomPrompt="1"/>
          </p:nvPr>
        </p:nvSpPr>
        <p:spPr bwMode="gray">
          <a:xfrm>
            <a:off x="2972560" y="3017520"/>
            <a:ext cx="8463536" cy="328326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ts val="200"/>
              </a:spcBef>
              <a:spcAft>
                <a:spcPct val="0"/>
              </a:spcAft>
              <a:buClr>
                <a:srgbClr val="6AADE4"/>
              </a:buClr>
              <a:buFontTx/>
              <a:buNone/>
              <a:defRPr lang="en-US" sz="1800" baseline="0">
                <a:solidFill>
                  <a:schemeClr val="bg1"/>
                </a:solidFill>
              </a:defRPr>
            </a:lvl1pPr>
          </a:lstStyle>
          <a:p>
            <a:pPr marL="0" lvl="0" indent="0" fontAlgn="base">
              <a:spcBef>
                <a:spcPct val="0"/>
              </a:spcBef>
              <a:spcAft>
                <a:spcPct val="0"/>
              </a:spcAft>
              <a:buClr>
                <a:srgbClr val="6AADE4"/>
              </a:buClr>
              <a:buFontTx/>
              <a:buNone/>
            </a:pPr>
            <a:r>
              <a:rPr lang="en-US"/>
              <a:t>Click to edit Speaker Name/Title/Date</a:t>
            </a:r>
          </a:p>
        </p:txBody>
      </p:sp>
      <p:pic>
        <p:nvPicPr>
          <p:cNvPr id="7" name="Picture 6">
            <a:extLst>
              <a:ext uri="{FF2B5EF4-FFF2-40B4-BE49-F238E27FC236}">
                <a16:creationId xmlns:a16="http://schemas.microsoft.com/office/drawing/2014/main" id="{7E42F2A8-BDF4-41D3-9152-3618825AABF3}"/>
              </a:ext>
            </a:extLst>
          </p:cNvPr>
          <p:cNvPicPr>
            <a:picLocks noChangeAspect="1"/>
          </p:cNvPicPr>
          <p:nvPr userDrawn="1"/>
        </p:nvPicPr>
        <p:blipFill>
          <a:blip r:embed="rId2"/>
          <a:stretch>
            <a:fillRect/>
          </a:stretch>
        </p:blipFill>
        <p:spPr>
          <a:xfrm rot="5400000">
            <a:off x="-1321265" y="2815602"/>
            <a:ext cx="5692031" cy="1226797"/>
          </a:xfrm>
          <a:prstGeom prst="rect">
            <a:avLst/>
          </a:prstGeom>
        </p:spPr>
      </p:pic>
    </p:spTree>
    <p:extLst>
      <p:ext uri="{BB962C8B-B14F-4D97-AF65-F5344CB8AC3E}">
        <p14:creationId xmlns:p14="http://schemas.microsoft.com/office/powerpoint/2010/main" val="44451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Blue Logo Titl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974848" y="822960"/>
            <a:ext cx="8473440"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200">
                <a:solidFill>
                  <a:schemeClr val="tx1"/>
                </a:solidFill>
              </a:defRPr>
            </a:lvl1pPr>
          </a:lstStyle>
          <a:p>
            <a:pPr lvl="0" algn="l" fontAlgn="base">
              <a:spcAft>
                <a:spcPct val="0"/>
              </a:spcAft>
            </a:pPr>
            <a:r>
              <a:rPr lang="en-US"/>
              <a:t>Click to edit Master title style</a:t>
            </a:r>
          </a:p>
        </p:txBody>
      </p:sp>
      <p:sp>
        <p:nvSpPr>
          <p:cNvPr id="3" name="Subtitle 2"/>
          <p:cNvSpPr>
            <a:spLocks noGrp="1"/>
          </p:cNvSpPr>
          <p:nvPr>
            <p:ph type="subTitle" idx="1" hasCustomPrompt="1"/>
          </p:nvPr>
        </p:nvSpPr>
        <p:spPr bwMode="gray">
          <a:xfrm>
            <a:off x="2974848" y="3017520"/>
            <a:ext cx="8473440" cy="328326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ts val="200"/>
              </a:spcBef>
              <a:spcAft>
                <a:spcPct val="0"/>
              </a:spcAft>
              <a:buClr>
                <a:srgbClr val="6AADE4"/>
              </a:buClr>
              <a:buFontTx/>
              <a:buNone/>
              <a:defRPr lang="en-US" sz="1800" baseline="0">
                <a:solidFill>
                  <a:schemeClr val="tx1"/>
                </a:solidFill>
              </a:defRPr>
            </a:lvl1pPr>
          </a:lstStyle>
          <a:p>
            <a:pPr marL="0" lvl="0" indent="0" fontAlgn="base">
              <a:spcBef>
                <a:spcPct val="0"/>
              </a:spcBef>
              <a:spcAft>
                <a:spcPct val="0"/>
              </a:spcAft>
              <a:buClr>
                <a:srgbClr val="6AADE4"/>
              </a:buClr>
              <a:buFontTx/>
              <a:buNone/>
            </a:pPr>
            <a:r>
              <a:rPr lang="en-US"/>
              <a:t>Click to edit Speaker Name/Title/Date</a:t>
            </a:r>
          </a:p>
        </p:txBody>
      </p:sp>
      <p:pic>
        <p:nvPicPr>
          <p:cNvPr id="5" name="Picture 4">
            <a:extLst>
              <a:ext uri="{FF2B5EF4-FFF2-40B4-BE49-F238E27FC236}">
                <a16:creationId xmlns:a16="http://schemas.microsoft.com/office/drawing/2014/main" id="{269A14AA-9BBE-4B94-9023-9A89273BDD25}"/>
              </a:ext>
            </a:extLst>
          </p:cNvPr>
          <p:cNvPicPr>
            <a:picLocks noChangeAspect="1"/>
          </p:cNvPicPr>
          <p:nvPr userDrawn="1"/>
        </p:nvPicPr>
        <p:blipFill>
          <a:blip r:embed="rId2"/>
          <a:stretch>
            <a:fillRect/>
          </a:stretch>
        </p:blipFill>
        <p:spPr>
          <a:xfrm>
            <a:off x="385492" y="2636900"/>
            <a:ext cx="2364481" cy="509614"/>
          </a:xfrm>
          <a:prstGeom prst="rect">
            <a:avLst/>
          </a:prstGeom>
        </p:spPr>
      </p:pic>
    </p:spTree>
    <p:extLst>
      <p:ext uri="{BB962C8B-B14F-4D97-AF65-F5344CB8AC3E}">
        <p14:creationId xmlns:p14="http://schemas.microsoft.com/office/powerpoint/2010/main" val="4050595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Information Securit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974849" y="822960"/>
            <a:ext cx="5368305"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400">
                <a:solidFill>
                  <a:schemeClr val="tx1"/>
                </a:solidFill>
              </a:defRPr>
            </a:lvl1pPr>
          </a:lstStyle>
          <a:p>
            <a:pPr lvl="0" algn="l" fontAlgn="base">
              <a:spcAft>
                <a:spcPct val="0"/>
              </a:spcAft>
            </a:pPr>
            <a:r>
              <a:rPr lang="en-US"/>
              <a:t>Information Security</a:t>
            </a:r>
          </a:p>
        </p:txBody>
      </p:sp>
      <p:sp>
        <p:nvSpPr>
          <p:cNvPr id="3" name="Subtitle 2"/>
          <p:cNvSpPr>
            <a:spLocks noGrp="1"/>
          </p:cNvSpPr>
          <p:nvPr>
            <p:ph type="subTitle" idx="1" hasCustomPrompt="1"/>
          </p:nvPr>
        </p:nvSpPr>
        <p:spPr bwMode="gray">
          <a:xfrm>
            <a:off x="2974849" y="3017520"/>
            <a:ext cx="8839200" cy="160262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95000"/>
              </a:lnSpc>
              <a:buFontTx/>
              <a:buNone/>
              <a:defRPr lang="en-US" sz="1600" spc="-20" baseline="0">
                <a:solidFill>
                  <a:schemeClr val="tx1"/>
                </a:solidFill>
              </a:defRPr>
            </a:lvl1pPr>
          </a:lstStyle>
          <a:p>
            <a:r>
              <a:rPr lang="en-US"/>
              <a:t>This presentation contains Corning Restricted information and is intended solely for those with a need to know. It may not be distributed, in whole or part, in any form by any means, or by any person or organization without authorization from Corning Incorporated.</a:t>
            </a:r>
          </a:p>
        </p:txBody>
      </p:sp>
      <p:pic>
        <p:nvPicPr>
          <p:cNvPr id="8" name="Picture 7">
            <a:extLst>
              <a:ext uri="{FF2B5EF4-FFF2-40B4-BE49-F238E27FC236}">
                <a16:creationId xmlns:a16="http://schemas.microsoft.com/office/drawing/2014/main" id="{3AEC0DBC-2E3F-45AE-AA11-EA6C7CE93587}"/>
              </a:ext>
            </a:extLst>
          </p:cNvPr>
          <p:cNvPicPr>
            <a:picLocks noChangeAspect="1"/>
          </p:cNvPicPr>
          <p:nvPr userDrawn="1"/>
        </p:nvPicPr>
        <p:blipFill>
          <a:blip r:embed="rId2"/>
          <a:stretch>
            <a:fillRect/>
          </a:stretch>
        </p:blipFill>
        <p:spPr>
          <a:xfrm rot="5400000">
            <a:off x="-1318872" y="2815602"/>
            <a:ext cx="5692031" cy="1226797"/>
          </a:xfrm>
          <a:prstGeom prst="rect">
            <a:avLst/>
          </a:prstGeom>
        </p:spPr>
      </p:pic>
      <p:pic>
        <p:nvPicPr>
          <p:cNvPr id="10" name="Picture 9">
            <a:extLst>
              <a:ext uri="{FF2B5EF4-FFF2-40B4-BE49-F238E27FC236}">
                <a16:creationId xmlns:a16="http://schemas.microsoft.com/office/drawing/2014/main" id="{9353A121-5175-4DD3-B7C7-5A1B5F616330}"/>
              </a:ext>
            </a:extLst>
          </p:cNvPr>
          <p:cNvPicPr>
            <a:picLocks noChangeAspect="1"/>
          </p:cNvPicPr>
          <p:nvPr userDrawn="1"/>
        </p:nvPicPr>
        <p:blipFill>
          <a:blip r:embed="rId3"/>
          <a:stretch>
            <a:fillRect/>
          </a:stretch>
        </p:blipFill>
        <p:spPr>
          <a:xfrm>
            <a:off x="8200100" y="4620144"/>
            <a:ext cx="3745969" cy="685800"/>
          </a:xfrm>
          <a:prstGeom prst="rect">
            <a:avLst/>
          </a:prstGeom>
        </p:spPr>
      </p:pic>
    </p:spTree>
    <p:extLst>
      <p:ext uri="{BB962C8B-B14F-4D97-AF65-F5344CB8AC3E}">
        <p14:creationId xmlns:p14="http://schemas.microsoft.com/office/powerpoint/2010/main" val="637755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ue Closing">
    <p:bg bwMode="gray">
      <p:bgPr>
        <a:solidFill>
          <a:srgbClr val="00529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A2967B-EBDF-41BD-B334-3345D70185F0}"/>
              </a:ext>
            </a:extLst>
          </p:cNvPr>
          <p:cNvPicPr>
            <a:picLocks noChangeAspect="1"/>
          </p:cNvPicPr>
          <p:nvPr userDrawn="1"/>
        </p:nvPicPr>
        <p:blipFill>
          <a:blip r:embed="rId2"/>
          <a:stretch>
            <a:fillRect/>
          </a:stretch>
        </p:blipFill>
        <p:spPr>
          <a:xfrm>
            <a:off x="2341311" y="2619756"/>
            <a:ext cx="7509379" cy="1618488"/>
          </a:xfrm>
          <a:prstGeom prst="rect">
            <a:avLst/>
          </a:prstGeom>
        </p:spPr>
      </p:pic>
    </p:spTree>
    <p:extLst>
      <p:ext uri="{BB962C8B-B14F-4D97-AF65-F5344CB8AC3E}">
        <p14:creationId xmlns:p14="http://schemas.microsoft.com/office/powerpoint/2010/main" val="1354467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ue Logo Clos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6087A-C1B5-4497-BF2F-340CAEDB0BE6}"/>
              </a:ext>
            </a:extLst>
          </p:cNvPr>
          <p:cNvPicPr>
            <a:picLocks noChangeAspect="1"/>
          </p:cNvPicPr>
          <p:nvPr userDrawn="1"/>
        </p:nvPicPr>
        <p:blipFill>
          <a:blip r:embed="rId2"/>
          <a:stretch>
            <a:fillRect/>
          </a:stretch>
        </p:blipFill>
        <p:spPr>
          <a:xfrm>
            <a:off x="2345470" y="2620653"/>
            <a:ext cx="7501062" cy="1616694"/>
          </a:xfrm>
          <a:prstGeom prst="rect">
            <a:avLst/>
          </a:prstGeom>
        </p:spPr>
      </p:pic>
    </p:spTree>
    <p:extLst>
      <p:ext uri="{BB962C8B-B14F-4D97-AF65-F5344CB8AC3E}">
        <p14:creationId xmlns:p14="http://schemas.microsoft.com/office/powerpoint/2010/main" val="1883882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4 Content : 1 column">
    <p:spTree>
      <p:nvGrpSpPr>
        <p:cNvPr id="1" name=""/>
        <p:cNvGrpSpPr/>
        <p:nvPr/>
      </p:nvGrpSpPr>
      <p:grpSpPr>
        <a:xfrm>
          <a:off x="0" y="0"/>
          <a:ext cx="0" cy="0"/>
          <a:chOff x="0" y="0"/>
          <a:chExt cx="0" cy="0"/>
        </a:xfrm>
      </p:grpSpPr>
      <p:sp>
        <p:nvSpPr>
          <p:cNvPr id="7" name="Rectangle 6"/>
          <p:cNvSpPr/>
          <p:nvPr/>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Espace réservé du pied de page 4"/>
          <p:cNvSpPr>
            <a:spLocks noGrp="1"/>
          </p:cNvSpPr>
          <p:nvPr>
            <p:ph type="ftr" sz="quarter" idx="11"/>
          </p:nvPr>
        </p:nvSpPr>
        <p:spPr>
          <a:xfrm>
            <a:off x="227014" y="225425"/>
            <a:ext cx="1404937" cy="755650"/>
          </a:xfrm>
          <a:prstGeom prst="rect">
            <a:avLst/>
          </a:prstGeom>
        </p:spPr>
        <p:txBody>
          <a:bodyPr/>
          <a:lstStyle/>
          <a:p>
            <a:endParaRPr lang="en-US"/>
          </a:p>
        </p:txBody>
      </p:sp>
      <p:sp>
        <p:nvSpPr>
          <p:cNvPr id="6" name="Espace réservé du numéro de diapositive 5"/>
          <p:cNvSpPr>
            <a:spLocks noGrp="1"/>
          </p:cNvSpPr>
          <p:nvPr>
            <p:ph type="sldNum" sz="quarter" idx="12"/>
          </p:nvPr>
        </p:nvSpPr>
        <p:spPr/>
        <p:txBody>
          <a:bodyPr/>
          <a:lstStyle/>
          <a:p>
            <a:fld id="{3CD4A525-5003-4ABD-B075-9FC5F973E879}" type="slidenum">
              <a:rPr lang="en-US" smtClean="0"/>
              <a:t>‹#›</a:t>
            </a:fld>
            <a:endParaRPr lang="en-US"/>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002" y="6203551"/>
            <a:ext cx="900111" cy="429024"/>
          </a:xfrm>
          <a:prstGeom prst="rect">
            <a:avLst/>
          </a:prstGeom>
        </p:spPr>
      </p:pic>
      <p:sp>
        <p:nvSpPr>
          <p:cNvPr id="3" name="Espace réservé du contenu 2"/>
          <p:cNvSpPr>
            <a:spLocks noGrp="1"/>
          </p:cNvSpPr>
          <p:nvPr>
            <p:ph sz="quarter" idx="13"/>
          </p:nvPr>
        </p:nvSpPr>
        <p:spPr>
          <a:xfrm>
            <a:off x="2208214" y="1844675"/>
            <a:ext cx="9251951" cy="435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3"/>
          <p:cNvSpPr>
            <a:spLocks noGrp="1"/>
          </p:cNvSpPr>
          <p:nvPr>
            <p:ph type="title"/>
          </p:nvPr>
        </p:nvSpPr>
        <p:spPr>
          <a:xfrm>
            <a:off x="2208215" y="620713"/>
            <a:ext cx="9251949" cy="1152526"/>
          </a:xfrm>
        </p:spPr>
        <p:txBody>
          <a:bodyPr/>
          <a:lstStyle/>
          <a:p>
            <a:r>
              <a:rPr lang="en-US"/>
              <a:t>Click to edit Master title style</a:t>
            </a:r>
          </a:p>
        </p:txBody>
      </p:sp>
    </p:spTree>
    <p:extLst>
      <p:ext uri="{BB962C8B-B14F-4D97-AF65-F5344CB8AC3E}">
        <p14:creationId xmlns:p14="http://schemas.microsoft.com/office/powerpoint/2010/main" val="1488568205"/>
      </p:ext>
    </p:extLst>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6 Title: White Text + Red Background">
    <p:spTree>
      <p:nvGrpSpPr>
        <p:cNvPr id="1" name=""/>
        <p:cNvGrpSpPr/>
        <p:nvPr/>
      </p:nvGrpSpPr>
      <p:grpSpPr>
        <a:xfrm>
          <a:off x="0" y="0"/>
          <a:ext cx="0" cy="0"/>
          <a:chOff x="0" y="0"/>
          <a:chExt cx="0" cy="0"/>
        </a:xfrm>
      </p:grpSpPr>
      <p:sp>
        <p:nvSpPr>
          <p:cNvPr id="11" name="Rectangle 10"/>
          <p:cNvSpPr/>
          <p:nvPr/>
        </p:nvSpPr>
        <p:spPr>
          <a:xfrm>
            <a:off x="1703389" y="0"/>
            <a:ext cx="10488611" cy="6875248"/>
          </a:xfrm>
          <a:prstGeom prst="rect">
            <a:avLst/>
          </a:prstGeom>
          <a:solidFill>
            <a:srgbClr val="FF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FF4337"/>
              </a:solidFill>
            </a:endParaRPr>
          </a:p>
        </p:txBody>
      </p:sp>
      <p:sp>
        <p:nvSpPr>
          <p:cNvPr id="2" name="Titre 1"/>
          <p:cNvSpPr>
            <a:spLocks noGrp="1"/>
          </p:cNvSpPr>
          <p:nvPr>
            <p:ph type="ctrTitle" hasCustomPrompt="1"/>
          </p:nvPr>
        </p:nvSpPr>
        <p:spPr>
          <a:xfrm>
            <a:off x="2208214" y="620713"/>
            <a:ext cx="9251951" cy="5038682"/>
          </a:xfrm>
        </p:spPr>
        <p:txBody>
          <a:bodyPr anchor="ctr">
            <a:normAutofit/>
          </a:bodyPr>
          <a:lstStyle>
            <a:lvl1pPr algn="ctr">
              <a:defRPr sz="4050" b="0" i="0" baseline="0">
                <a:solidFill>
                  <a:schemeClr val="bg1"/>
                </a:solidFill>
                <a:latin typeface="Montserrat" charset="0"/>
                <a:ea typeface="Montserrat" charset="0"/>
                <a:cs typeface="Montserrat" charset="0"/>
              </a:defRPr>
            </a:lvl1pPr>
          </a:lstStyle>
          <a:p>
            <a:r>
              <a:rPr lang="en-CA"/>
              <a:t>Insert presentation title </a:t>
            </a:r>
            <a:br>
              <a:rPr lang="en-CA"/>
            </a:br>
            <a:r>
              <a:rPr lang="en-CA"/>
              <a:t>here</a:t>
            </a:r>
          </a:p>
        </p:txBody>
      </p:sp>
      <p:sp>
        <p:nvSpPr>
          <p:cNvPr id="6" name="Sous-titre 2"/>
          <p:cNvSpPr>
            <a:spLocks noGrp="1"/>
          </p:cNvSpPr>
          <p:nvPr>
            <p:ph type="subTitle" idx="1" hasCustomPrompt="1"/>
          </p:nvPr>
        </p:nvSpPr>
        <p:spPr>
          <a:xfrm>
            <a:off x="2224217" y="5651157"/>
            <a:ext cx="9242855" cy="541294"/>
          </a:xfrm>
        </p:spPr>
        <p:txBody>
          <a:bodyPr anchor="b">
            <a:normAutofit/>
          </a:bodyPr>
          <a:lstStyle>
            <a:lvl1pPr marL="0" indent="0" algn="ctr">
              <a:buNone/>
              <a:defRPr sz="1200" b="0" i="1">
                <a:solidFill>
                  <a:schemeClr val="bg1"/>
                </a:solidFill>
                <a:latin typeface="Montserrat" charset="0"/>
                <a:ea typeface="Montserrat" charset="0"/>
                <a:cs typeface="Montserra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CA"/>
              <a:t>Insert sub-title here</a:t>
            </a:r>
          </a:p>
        </p:txBody>
      </p:sp>
      <p:sp>
        <p:nvSpPr>
          <p:cNvPr id="7" name="Espace réservé de la date 3"/>
          <p:cNvSpPr>
            <a:spLocks noGrp="1"/>
          </p:cNvSpPr>
          <p:nvPr>
            <p:ph type="dt" sz="half" idx="10"/>
          </p:nvPr>
        </p:nvSpPr>
        <p:spPr>
          <a:xfrm>
            <a:off x="227014" y="225426"/>
            <a:ext cx="1404937" cy="323850"/>
          </a:xfrm>
          <a:prstGeom prst="rect">
            <a:avLst/>
          </a:prstGeom>
        </p:spPr>
        <p:txBody>
          <a:bodyPr/>
          <a:lstStyle>
            <a:lvl1pPr>
              <a:defRPr sz="750">
                <a:solidFill>
                  <a:srgbClr val="FF4337"/>
                </a:solidFill>
                <a:latin typeface="Montserrat" charset="0"/>
                <a:ea typeface="Montserrat" charset="0"/>
                <a:cs typeface="Montserrat" charset="0"/>
              </a:defRPr>
            </a:lvl1pPr>
          </a:lstStyle>
          <a:p>
            <a:fld id="{2D5BC91D-0C3B-4A66-82CE-740F8468C8EF}" type="datetimeFigureOut">
              <a:rPr lang="en-US" smtClean="0"/>
              <a:t>5/23/2023</a:t>
            </a:fld>
            <a:endParaRPr lang="en-US"/>
          </a:p>
        </p:txBody>
      </p:sp>
    </p:spTree>
    <p:extLst>
      <p:ext uri="{BB962C8B-B14F-4D97-AF65-F5344CB8AC3E}">
        <p14:creationId xmlns:p14="http://schemas.microsoft.com/office/powerpoint/2010/main" val="11329052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14 Content : 1 column">
    <p:spTree>
      <p:nvGrpSpPr>
        <p:cNvPr id="1" name=""/>
        <p:cNvGrpSpPr/>
        <p:nvPr/>
      </p:nvGrpSpPr>
      <p:grpSpPr>
        <a:xfrm>
          <a:off x="0" y="0"/>
          <a:ext cx="0" cy="0"/>
          <a:chOff x="0" y="0"/>
          <a:chExt cx="0" cy="0"/>
        </a:xfrm>
      </p:grpSpPr>
      <p:sp>
        <p:nvSpPr>
          <p:cNvPr id="7" name="Rectangle 6"/>
          <p:cNvSpPr/>
          <p:nvPr/>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Espace réservé du pied de page 4"/>
          <p:cNvSpPr>
            <a:spLocks noGrp="1"/>
          </p:cNvSpPr>
          <p:nvPr>
            <p:ph type="ftr" sz="quarter" idx="11"/>
          </p:nvPr>
        </p:nvSpPr>
        <p:spPr>
          <a:xfrm>
            <a:off x="227014" y="225425"/>
            <a:ext cx="1404937" cy="755650"/>
          </a:xfrm>
          <a:prstGeom prst="rect">
            <a:avLst/>
          </a:prstGeom>
        </p:spPr>
        <p:txBody>
          <a:bodyPr/>
          <a:lstStyle/>
          <a:p>
            <a:endParaRPr lang="en-US"/>
          </a:p>
        </p:txBody>
      </p:sp>
      <p:sp>
        <p:nvSpPr>
          <p:cNvPr id="6" name="Espace réservé du numéro de diapositive 5"/>
          <p:cNvSpPr>
            <a:spLocks noGrp="1"/>
          </p:cNvSpPr>
          <p:nvPr>
            <p:ph type="sldNum" sz="quarter" idx="12"/>
          </p:nvPr>
        </p:nvSpPr>
        <p:spPr/>
        <p:txBody>
          <a:bodyPr/>
          <a:lstStyle/>
          <a:p>
            <a:fld id="{3CD4A525-5003-4ABD-B075-9FC5F973E879}" type="slidenum">
              <a:rPr lang="en-US" smtClean="0"/>
              <a:t>‹#›</a:t>
            </a:fld>
            <a:endParaRPr lang="en-US"/>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002" y="6203551"/>
            <a:ext cx="900111" cy="429024"/>
          </a:xfrm>
          <a:prstGeom prst="rect">
            <a:avLst/>
          </a:prstGeom>
        </p:spPr>
      </p:pic>
      <p:sp>
        <p:nvSpPr>
          <p:cNvPr id="3" name="Espace réservé du contenu 2"/>
          <p:cNvSpPr>
            <a:spLocks noGrp="1"/>
          </p:cNvSpPr>
          <p:nvPr>
            <p:ph sz="quarter" idx="13"/>
          </p:nvPr>
        </p:nvSpPr>
        <p:spPr>
          <a:xfrm>
            <a:off x="2208214" y="1844675"/>
            <a:ext cx="9251951" cy="435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73964061"/>
      </p:ext>
    </p:extLst>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363039"/>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orient="horz" pos="38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11503152"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A2B4493-6A99-BA42-BEA1-41782F2ED585}"/>
              </a:ext>
            </a:extLst>
          </p:cNvPr>
          <p:cNvSpPr>
            <a:spLocks noGrp="1"/>
          </p:cNvSpPr>
          <p:nvPr>
            <p:ph idx="14"/>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44890"/>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 Pic Lf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6437376" y="228600"/>
            <a:ext cx="5522976"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6437376" y="571500"/>
            <a:ext cx="55229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1D245B3D-90B2-9A45-8009-F5623AE61488}"/>
              </a:ext>
            </a:extLst>
          </p:cNvPr>
          <p:cNvSpPr>
            <a:spLocks noGrp="1"/>
          </p:cNvSpPr>
          <p:nvPr>
            <p:ph type="pic" sz="quarter" idx="15"/>
          </p:nvPr>
        </p:nvSpPr>
        <p:spPr>
          <a:xfrm>
            <a:off x="0" y="0"/>
            <a:ext cx="5980176" cy="5375275"/>
          </a:xfrm>
          <a:solidFill>
            <a:schemeClr val="bg2"/>
          </a:solidFill>
        </p:spPr>
        <p:txBody>
          <a:bodyPr anchor="ctr" anchorCtr="0"/>
          <a:lstStyle>
            <a:lvl1pPr algn="ctr">
              <a:spcAft>
                <a:spcPts val="0"/>
              </a:spcAft>
              <a:defRPr sz="1600">
                <a:solidFill>
                  <a:srgbClr val="757575"/>
                </a:solidFill>
              </a:defRPr>
            </a:lvl1pPr>
          </a:lstStyle>
          <a:p>
            <a:r>
              <a:rPr lang="en-US"/>
              <a:t>Click icon to add picture</a:t>
            </a:r>
          </a:p>
        </p:txBody>
      </p:sp>
      <p:sp>
        <p:nvSpPr>
          <p:cNvPr id="9" name="Caption">
            <a:extLst>
              <a:ext uri="{FF2B5EF4-FFF2-40B4-BE49-F238E27FC236}">
                <a16:creationId xmlns:a16="http://schemas.microsoft.com/office/drawing/2014/main" id="{2A2B4493-6A99-BA42-BEA1-41782F2ED585}"/>
              </a:ext>
            </a:extLst>
          </p:cNvPr>
          <p:cNvSpPr>
            <a:spLocks noGrp="1"/>
          </p:cNvSpPr>
          <p:nvPr>
            <p:ph idx="14" hasCustomPrompt="1"/>
          </p:nvPr>
        </p:nvSpPr>
        <p:spPr>
          <a:xfrm>
            <a:off x="457200" y="5519854"/>
            <a:ext cx="5522976" cy="652346"/>
          </a:xfrm>
        </p:spPr>
        <p:txBody>
          <a:bodyPr>
            <a:noAutofit/>
          </a:bodyPr>
          <a:lstStyle>
            <a:lvl1pPr marL="0" indent="0">
              <a:spcAft>
                <a:spcPts val="400"/>
              </a:spcAft>
              <a:buFont typeface="Arial" panose="020B0604020202020204" pitchFamily="34" charset="0"/>
              <a:buNone/>
              <a:tabLst/>
              <a:defRPr sz="1400">
                <a:solidFill>
                  <a:srgbClr val="757575"/>
                </a:solidFill>
              </a:defRPr>
            </a:lvl1pPr>
            <a:lvl2pPr marL="0" indent="0">
              <a:spcAft>
                <a:spcPts val="400"/>
              </a:spcAft>
              <a:buNone/>
              <a:tabLst/>
              <a:defRPr sz="1400">
                <a:solidFill>
                  <a:srgbClr val="757575"/>
                </a:solidFill>
              </a:defRPr>
            </a:lvl2pPr>
            <a:lvl3pPr marL="0" indent="0">
              <a:spcAft>
                <a:spcPts val="400"/>
              </a:spcAft>
              <a:buNone/>
              <a:tabLst/>
              <a:defRPr sz="1400">
                <a:solidFill>
                  <a:srgbClr val="757575"/>
                </a:solidFill>
              </a:defRPr>
            </a:lvl3pPr>
            <a:lvl4pPr marL="0" indent="0">
              <a:spcAft>
                <a:spcPts val="400"/>
              </a:spcAft>
              <a:buNone/>
              <a:tabLst/>
              <a:defRPr sz="1400">
                <a:solidFill>
                  <a:srgbClr val="757575"/>
                </a:solidFill>
              </a:defRPr>
            </a:lvl4pPr>
            <a:lvl5pPr marL="0" indent="0">
              <a:spcAft>
                <a:spcPts val="400"/>
              </a:spcAft>
              <a:buNone/>
              <a:tabLst/>
              <a:defRPr sz="1400">
                <a:solidFill>
                  <a:srgbClr val="757575"/>
                </a:solidFill>
              </a:defRPr>
            </a:lvl5pPr>
          </a:lstStyle>
          <a:p>
            <a:pPr lvl="0"/>
            <a:r>
              <a:rPr lang="en-US"/>
              <a:t>[Caption]</a:t>
            </a:r>
          </a:p>
        </p:txBody>
      </p:sp>
    </p:spTree>
    <p:extLst>
      <p:ext uri="{BB962C8B-B14F-4D97-AF65-F5344CB8AC3E}">
        <p14:creationId xmlns:p14="http://schemas.microsoft.com/office/powerpoint/2010/main" val="867682289"/>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nfo Security Wht">
    <p:spTree>
      <p:nvGrpSpPr>
        <p:cNvPr id="1" name=""/>
        <p:cNvGrpSpPr/>
        <p:nvPr/>
      </p:nvGrpSpPr>
      <p:grpSpPr>
        <a:xfrm>
          <a:off x="0" y="0"/>
          <a:ext cx="0" cy="0"/>
          <a:chOff x="0" y="0"/>
          <a:chExt cx="0" cy="0"/>
        </a:xfrm>
      </p:grpSpPr>
      <p:pic>
        <p:nvPicPr>
          <p:cNvPr id="4" name="Logo" descr="Corning">
            <a:extLst>
              <a:ext uri="{FF2B5EF4-FFF2-40B4-BE49-F238E27FC236}">
                <a16:creationId xmlns:a16="http://schemas.microsoft.com/office/drawing/2014/main" id="{6CF0FA79-46CB-1048-2B8B-B9961C063145}"/>
              </a:ext>
            </a:extLst>
          </p:cNvPr>
          <p:cNvPicPr>
            <a:picLocks noChangeAspect="1"/>
          </p:cNvPicPr>
          <p:nvPr userDrawn="1"/>
        </p:nvPicPr>
        <p:blipFill>
          <a:blip r:embed="rId2"/>
          <a:stretch>
            <a:fillRect/>
          </a:stretch>
        </p:blipFill>
        <p:spPr>
          <a:xfrm>
            <a:off x="457200" y="6507790"/>
            <a:ext cx="914400" cy="134416"/>
          </a:xfrm>
          <a:prstGeom prst="rect">
            <a:avLst/>
          </a:prstGeom>
          <a:noFill/>
        </p:spPr>
      </p:pic>
      <p:sp>
        <p:nvSpPr>
          <p:cNvPr id="9" name="Freeform 8">
            <a:extLst>
              <a:ext uri="{FF2B5EF4-FFF2-40B4-BE49-F238E27FC236}">
                <a16:creationId xmlns:a16="http://schemas.microsoft.com/office/drawing/2014/main" id="{7F9B1CB1-8C87-684F-BBD7-4C8473336068}"/>
              </a:ext>
              <a:ext uri="{C183D7F6-B498-43B3-948B-1728B52AA6E4}">
                <adec:decorative xmlns:adec="http://schemas.microsoft.com/office/drawing/2017/decorative" val="1"/>
              </a:ext>
            </a:extLst>
          </p:cNvPr>
          <p:cNvSpPr/>
          <p:nvPr userDrawn="1"/>
        </p:nvSpPr>
        <p:spPr bwMode="hidden">
          <a:xfrm rot="16200000" flipH="1">
            <a:off x="6096000" y="762000"/>
            <a:ext cx="6858000" cy="5334000"/>
          </a:xfrm>
          <a:custGeom>
            <a:avLst/>
            <a:gdLst>
              <a:gd name="connsiteX0" fmla="*/ 5334000 w 6858000"/>
              <a:gd name="connsiteY0" fmla="*/ 3771900 h 5334000"/>
              <a:gd name="connsiteX1" fmla="*/ 5334000 w 6858000"/>
              <a:gd name="connsiteY1" fmla="*/ 5334000 h 5334000"/>
              <a:gd name="connsiteX2" fmla="*/ 6858000 w 6858000"/>
              <a:gd name="connsiteY2" fmla="*/ 5334000 h 5334000"/>
              <a:gd name="connsiteX3" fmla="*/ 5334000 w 6858000"/>
              <a:gd name="connsiteY3" fmla="*/ 0 h 5334000"/>
              <a:gd name="connsiteX4" fmla="*/ 5334000 w 6858000"/>
              <a:gd name="connsiteY4" fmla="*/ 1562100 h 5334000"/>
              <a:gd name="connsiteX5" fmla="*/ 6858000 w 6858000"/>
              <a:gd name="connsiteY5" fmla="*/ 0 h 5334000"/>
              <a:gd name="connsiteX6" fmla="*/ 0 w 6858000"/>
              <a:gd name="connsiteY6" fmla="*/ 5334000 h 5334000"/>
              <a:gd name="connsiteX7" fmla="*/ 5334000 w 6858000"/>
              <a:gd name="connsiteY7" fmla="*/ 5334000 h 5334000"/>
              <a:gd name="connsiteX8" fmla="*/ 2667000 w 6858000"/>
              <a:gd name="connsiteY8" fmla="*/ 2667000 h 5334000"/>
              <a:gd name="connsiteX9" fmla="*/ 0 w 6858000"/>
              <a:gd name="connsiteY9" fmla="*/ 0 h 5334000"/>
              <a:gd name="connsiteX10" fmla="*/ 2667000 w 6858000"/>
              <a:gd name="connsiteY10" fmla="*/ 2667000 h 5334000"/>
              <a:gd name="connsiteX11" fmla="*/ 5334000 w 6858000"/>
              <a:gd name="connsiteY11" fmla="*/ 0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5334000">
                <a:moveTo>
                  <a:pt x="5334000" y="3771900"/>
                </a:moveTo>
                <a:lnTo>
                  <a:pt x="5334000" y="5334000"/>
                </a:lnTo>
                <a:lnTo>
                  <a:pt x="6858000" y="5334000"/>
                </a:lnTo>
                <a:close/>
                <a:moveTo>
                  <a:pt x="5334000" y="0"/>
                </a:moveTo>
                <a:lnTo>
                  <a:pt x="5334000" y="1562100"/>
                </a:lnTo>
                <a:lnTo>
                  <a:pt x="6858000" y="0"/>
                </a:lnTo>
                <a:close/>
                <a:moveTo>
                  <a:pt x="0" y="5334000"/>
                </a:moveTo>
                <a:lnTo>
                  <a:pt x="5334000" y="5334000"/>
                </a:lnTo>
                <a:lnTo>
                  <a:pt x="2667000" y="2667000"/>
                </a:lnTo>
                <a:close/>
                <a:moveTo>
                  <a:pt x="0" y="0"/>
                </a:moveTo>
                <a:lnTo>
                  <a:pt x="2667000" y="2667000"/>
                </a:lnTo>
                <a:lnTo>
                  <a:pt x="53340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59801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9801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6116813"/>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pos="4056">
          <p15:clr>
            <a:srgbClr val="FBAE40"/>
          </p15:clr>
        </p15:guide>
        <p15:guide id="6" orient="horz" pos="38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9.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Logo" descr="Corning">
            <a:extLst>
              <a:ext uri="{FF2B5EF4-FFF2-40B4-BE49-F238E27FC236}">
                <a16:creationId xmlns:a16="http://schemas.microsoft.com/office/drawing/2014/main" id="{5070F865-09E7-8F4A-A87D-612ED5BD52B3}"/>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457200" y="6507790"/>
            <a:ext cx="914400" cy="134416"/>
          </a:xfrm>
          <a:prstGeom prst="rect">
            <a:avLst/>
          </a:prstGeom>
          <a:noFill/>
        </p:spPr>
      </p:pic>
      <p:sp>
        <p:nvSpPr>
          <p:cNvPr id="6" name="Slide Number Placeholder 5">
            <a:extLst>
              <a:ext uri="{FF2B5EF4-FFF2-40B4-BE49-F238E27FC236}">
                <a16:creationId xmlns:a16="http://schemas.microsoft.com/office/drawing/2014/main" id="{D1CA6FB8-E2F7-864D-8029-F1116D07D212}"/>
              </a:ext>
            </a:extLst>
          </p:cNvPr>
          <p:cNvSpPr>
            <a:spLocks noGrp="1"/>
          </p:cNvSpPr>
          <p:nvPr>
            <p:ph type="sldNum" sz="quarter" idx="4"/>
          </p:nvPr>
        </p:nvSpPr>
        <p:spPr>
          <a:xfrm>
            <a:off x="11558016" y="6519672"/>
            <a:ext cx="409575" cy="341078"/>
          </a:xfrm>
          <a:prstGeom prst="rect">
            <a:avLst/>
          </a:prstGeom>
        </p:spPr>
        <p:txBody>
          <a:bodyPr vert="horz" wrap="none" lIns="0" tIns="0" rIns="0" bIns="0" rtlCol="0" anchor="t" anchorCtr="0"/>
          <a:lstStyle>
            <a:lvl1pPr algn="r">
              <a:defRPr sz="1000" b="1">
                <a:solidFill>
                  <a:schemeClr val="tx1"/>
                </a:solidFill>
              </a:defRPr>
            </a:lvl1pPr>
          </a:lstStyle>
          <a:p>
            <a:fld id="{9FBBB179-F8D5-C345-885D-36A3B3A51673}" type="slidenum">
              <a:rPr lang="en-US" smtClean="0"/>
              <a:pPr/>
              <a:t>‹#›</a:t>
            </a:fld>
            <a:endParaRPr lang="en-US"/>
          </a:p>
        </p:txBody>
      </p:sp>
      <p:sp>
        <p:nvSpPr>
          <p:cNvPr id="2" name="Title Placeholder 1">
            <a:extLst>
              <a:ext uri="{FF2B5EF4-FFF2-40B4-BE49-F238E27FC236}">
                <a16:creationId xmlns:a16="http://schemas.microsoft.com/office/drawing/2014/main" id="{BC61FE92-10BC-AE4B-B800-0F6C9A49725A}"/>
              </a:ext>
            </a:extLst>
          </p:cNvPr>
          <p:cNvSpPr>
            <a:spLocks noGrp="1"/>
          </p:cNvSpPr>
          <p:nvPr>
            <p:ph type="title"/>
          </p:nvPr>
        </p:nvSpPr>
        <p:spPr>
          <a:xfrm>
            <a:off x="457200" y="571500"/>
            <a:ext cx="11503152" cy="88412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82871FA-7254-7343-8F8D-80C99C3F9FDA}"/>
              </a:ext>
            </a:extLst>
          </p:cNvPr>
          <p:cNvSpPr>
            <a:spLocks noGrp="1"/>
          </p:cNvSpPr>
          <p:nvPr>
            <p:ph type="body" idx="1"/>
          </p:nvPr>
        </p:nvSpPr>
        <p:spPr>
          <a:xfrm>
            <a:off x="457200" y="1790700"/>
            <a:ext cx="11503152" cy="4381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1AAADF-52DB-4FA2-FC23-0B86142E5C92}"/>
              </a:ext>
            </a:extLst>
          </p:cNvPr>
          <p:cNvSpPr txBox="1"/>
          <p:nvPr>
            <p:extLst>
              <p:ext uri="{1162E1C5-73C7-4A58-AE30-91384D911F3F}">
                <p184:classification xmlns:p184="http://schemas.microsoft.com/office/powerpoint/2018/4/main" val="ftr"/>
              </p:ext>
            </p:extLst>
          </p:nvPr>
        </p:nvSpPr>
        <p:spPr>
          <a:xfrm>
            <a:off x="10926763" y="6705600"/>
            <a:ext cx="1300162" cy="152400"/>
          </a:xfrm>
          <a:prstGeom prst="rect">
            <a:avLst/>
          </a:prstGeom>
        </p:spPr>
        <p:txBody>
          <a:bodyPr horzOverflow="overflow" lIns="0" tIns="0" rIns="0" bIns="0">
            <a:spAutoFit/>
          </a:bodyPr>
          <a:lstStyle/>
          <a:p>
            <a:pPr algn="l"/>
            <a:r>
              <a:rPr lang="en-US" sz="1000">
                <a:solidFill>
                  <a:srgbClr val="000000"/>
                </a:solidFill>
                <a:latin typeface="Arial" panose="020B0604020202020204" pitchFamily="34" charset="0"/>
                <a:cs typeface="Arial" panose="020B0604020202020204" pitchFamily="34" charset="0"/>
              </a:rPr>
              <a:t>General - Corning (L4)</a:t>
            </a:r>
          </a:p>
        </p:txBody>
      </p:sp>
    </p:spTree>
    <p:extLst>
      <p:ext uri="{BB962C8B-B14F-4D97-AF65-F5344CB8AC3E}">
        <p14:creationId xmlns:p14="http://schemas.microsoft.com/office/powerpoint/2010/main" val="3092908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9" r:id="rId9"/>
    <p:sldLayoutId id="2147483720" r:id="rId10"/>
    <p:sldLayoutId id="2147483721" r:id="rId11"/>
    <p:sldLayoutId id="2147483722" r:id="rId12"/>
    <p:sldLayoutId id="2147483723" r:id="rId13"/>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286">
          <p15:clr>
            <a:srgbClr val="F26B43"/>
          </p15:clr>
        </p15:guide>
        <p15:guide id="3" pos="7536">
          <p15:clr>
            <a:srgbClr val="F26B43"/>
          </p15:clr>
        </p15:guide>
        <p15:guide id="7" orient="horz" pos="418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Logo" descr="Corning">
            <a:extLst>
              <a:ext uri="{FF2B5EF4-FFF2-40B4-BE49-F238E27FC236}">
                <a16:creationId xmlns:a16="http://schemas.microsoft.com/office/drawing/2014/main" id="{5070F865-09E7-8F4A-A87D-612ED5BD52B3}"/>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457200" y="6507790"/>
            <a:ext cx="914400" cy="134416"/>
          </a:xfrm>
          <a:prstGeom prst="rect">
            <a:avLst/>
          </a:prstGeom>
          <a:noFill/>
        </p:spPr>
      </p:pic>
      <p:sp>
        <p:nvSpPr>
          <p:cNvPr id="6" name="Slide Number Placeholder 5">
            <a:extLst>
              <a:ext uri="{FF2B5EF4-FFF2-40B4-BE49-F238E27FC236}">
                <a16:creationId xmlns:a16="http://schemas.microsoft.com/office/drawing/2014/main" id="{D1CA6FB8-E2F7-864D-8029-F1116D07D212}"/>
              </a:ext>
            </a:extLst>
          </p:cNvPr>
          <p:cNvSpPr>
            <a:spLocks noGrp="1"/>
          </p:cNvSpPr>
          <p:nvPr>
            <p:ph type="sldNum" sz="quarter" idx="4"/>
          </p:nvPr>
        </p:nvSpPr>
        <p:spPr>
          <a:xfrm>
            <a:off x="11558016" y="6519672"/>
            <a:ext cx="409575" cy="341078"/>
          </a:xfrm>
          <a:prstGeom prst="rect">
            <a:avLst/>
          </a:prstGeom>
        </p:spPr>
        <p:txBody>
          <a:bodyPr vert="horz" wrap="none" lIns="0" tIns="0" rIns="0" bIns="0" rtlCol="0" anchor="t" anchorCtr="0"/>
          <a:lstStyle>
            <a:lvl1pPr algn="r">
              <a:defRPr sz="1000" b="1">
                <a:solidFill>
                  <a:schemeClr val="tx1"/>
                </a:solidFill>
              </a:defRPr>
            </a:lvl1pPr>
          </a:lstStyle>
          <a:p>
            <a:fld id="{9FBBB179-F8D5-C345-885D-36A3B3A51673}" type="slidenum">
              <a:rPr lang="en-US" smtClean="0"/>
              <a:pPr/>
              <a:t>‹#›</a:t>
            </a:fld>
            <a:endParaRPr lang="en-US"/>
          </a:p>
        </p:txBody>
      </p:sp>
      <p:sp>
        <p:nvSpPr>
          <p:cNvPr id="2" name="Title Placeholder 1">
            <a:extLst>
              <a:ext uri="{FF2B5EF4-FFF2-40B4-BE49-F238E27FC236}">
                <a16:creationId xmlns:a16="http://schemas.microsoft.com/office/drawing/2014/main" id="{BC61FE92-10BC-AE4B-B800-0F6C9A49725A}"/>
              </a:ext>
            </a:extLst>
          </p:cNvPr>
          <p:cNvSpPr>
            <a:spLocks noGrp="1"/>
          </p:cNvSpPr>
          <p:nvPr>
            <p:ph type="title"/>
          </p:nvPr>
        </p:nvSpPr>
        <p:spPr>
          <a:xfrm>
            <a:off x="457200" y="571500"/>
            <a:ext cx="11503152" cy="88412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82871FA-7254-7343-8F8D-80C99C3F9FDA}"/>
              </a:ext>
            </a:extLst>
          </p:cNvPr>
          <p:cNvSpPr>
            <a:spLocks noGrp="1"/>
          </p:cNvSpPr>
          <p:nvPr>
            <p:ph type="body" idx="1"/>
          </p:nvPr>
        </p:nvSpPr>
        <p:spPr>
          <a:xfrm>
            <a:off x="457200" y="1790700"/>
            <a:ext cx="11503152" cy="4381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1AAADF-52DB-4FA2-FC23-0B86142E5C92}"/>
              </a:ext>
            </a:extLst>
          </p:cNvPr>
          <p:cNvSpPr txBox="1"/>
          <p:nvPr>
            <p:extLst>
              <p:ext uri="{1162E1C5-73C7-4A58-AE30-91384D911F3F}">
                <p184:classification xmlns:p184="http://schemas.microsoft.com/office/powerpoint/2018/4/main" val="ftr"/>
              </p:ext>
            </p:extLst>
          </p:nvPr>
        </p:nvSpPr>
        <p:spPr>
          <a:xfrm>
            <a:off x="10926763" y="6705600"/>
            <a:ext cx="1300162" cy="152400"/>
          </a:xfrm>
          <a:prstGeom prst="rect">
            <a:avLst/>
          </a:prstGeom>
        </p:spPr>
        <p:txBody>
          <a:bodyPr horzOverflow="overflow" lIns="0" tIns="0" rIns="0" bIns="0">
            <a:spAutoFit/>
          </a:bodyPr>
          <a:lstStyle/>
          <a:p>
            <a:pPr algn="l"/>
            <a:r>
              <a:rPr lang="en-US" sz="1000">
                <a:solidFill>
                  <a:srgbClr val="000000"/>
                </a:solidFill>
                <a:latin typeface="Arial" panose="020B0604020202020204" pitchFamily="34" charset="0"/>
                <a:cs typeface="Arial" panose="020B0604020202020204" pitchFamily="34" charset="0"/>
              </a:rPr>
              <a:t>General - Corning (L4)</a:t>
            </a:r>
          </a:p>
        </p:txBody>
      </p:sp>
    </p:spTree>
    <p:extLst>
      <p:ext uri="{BB962C8B-B14F-4D97-AF65-F5344CB8AC3E}">
        <p14:creationId xmlns:p14="http://schemas.microsoft.com/office/powerpoint/2010/main" val="34760423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98" r:id="rId13"/>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286">
          <p15:clr>
            <a:srgbClr val="F26B43"/>
          </p15:clr>
        </p15:guide>
        <p15:guide id="3" pos="7536">
          <p15:clr>
            <a:srgbClr val="F26B43"/>
          </p15:clr>
        </p15:guide>
        <p15:guide id="7" orient="horz" pos="418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87CF3-AA53-4C22-9113-52F08CC288F4}"/>
              </a:ext>
            </a:extLst>
          </p:cNvPr>
          <p:cNvPicPr>
            <a:picLocks noChangeAspect="1"/>
          </p:cNvPicPr>
          <p:nvPr userDrawn="1"/>
        </p:nvPicPr>
        <p:blipFill>
          <a:blip r:embed="rId17"/>
          <a:stretch>
            <a:fillRect/>
          </a:stretch>
        </p:blipFill>
        <p:spPr>
          <a:xfrm>
            <a:off x="246969" y="6462271"/>
            <a:ext cx="1209017" cy="279395"/>
          </a:xfrm>
          <a:prstGeom prst="rect">
            <a:avLst/>
          </a:prstGeom>
        </p:spPr>
      </p:pic>
      <p:sp>
        <p:nvSpPr>
          <p:cNvPr id="2" name="Title Placeholder 1"/>
          <p:cNvSpPr>
            <a:spLocks noGrp="1"/>
          </p:cNvSpPr>
          <p:nvPr>
            <p:ph type="title"/>
          </p:nvPr>
        </p:nvSpPr>
        <p:spPr>
          <a:xfrm>
            <a:off x="304800" y="121920"/>
            <a:ext cx="11582400" cy="9144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8" name="TextBox 7"/>
          <p:cNvSpPr txBox="1"/>
          <p:nvPr/>
        </p:nvSpPr>
        <p:spPr>
          <a:xfrm>
            <a:off x="11277600" y="6449568"/>
            <a:ext cx="609600" cy="243840"/>
          </a:xfrm>
          <a:prstGeom prst="rect">
            <a:avLst/>
          </a:prstGeom>
        </p:spPr>
        <p:txBody>
          <a:bodyPr vert="horz" lIns="0" tIns="60960" rIns="0" bIns="60960" rtlCol="0" anchor="ctr"/>
          <a:lstStyle/>
          <a:p>
            <a:pPr marL="0" algn="r" defTabSz="1219170" rtl="0" eaLnBrk="1" latinLnBrk="0" hangingPunct="1"/>
            <a:fld id="{6BD60253-A662-F240-BA74-86737CD619AE}" type="slidenum">
              <a:rPr lang="en-US" sz="1333" kern="1200" baseline="0" smtClean="0">
                <a:solidFill>
                  <a:srgbClr val="000000"/>
                </a:solidFill>
                <a:latin typeface="+mn-lt"/>
                <a:ea typeface="+mn-ea"/>
                <a:cs typeface="+mn-cs"/>
              </a:rPr>
              <a:pPr marL="0" algn="r" defTabSz="1219170" rtl="0" eaLnBrk="1" latinLnBrk="0" hangingPunct="1"/>
              <a:t>‹#›</a:t>
            </a:fld>
            <a:endParaRPr lang="en-US" sz="1333" kern="1200" dirty="0">
              <a:solidFill>
                <a:srgbClr val="000000"/>
              </a:solidFill>
              <a:latin typeface="+mn-lt"/>
              <a:ea typeface="+mn-ea"/>
              <a:cs typeface="+mn-cs"/>
            </a:endParaRPr>
          </a:p>
        </p:txBody>
      </p:sp>
      <p:sp>
        <p:nvSpPr>
          <p:cNvPr id="9" name="Text Placeholder 2">
            <a:extLst>
              <a:ext uri="{FF2B5EF4-FFF2-40B4-BE49-F238E27FC236}">
                <a16:creationId xmlns:a16="http://schemas.microsoft.com/office/drawing/2014/main" id="{EB654C7E-75CB-45E5-9215-5BE03704C2CC}"/>
              </a:ext>
            </a:extLst>
          </p:cNvPr>
          <p:cNvSpPr>
            <a:spLocks noGrp="1"/>
          </p:cNvSpPr>
          <p:nvPr>
            <p:ph type="body" idx="1"/>
          </p:nvPr>
        </p:nvSpPr>
        <p:spPr>
          <a:xfrm>
            <a:off x="304800" y="1216153"/>
            <a:ext cx="11582400" cy="505968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r" descr="Corning Restricted                     ">
            <a:extLst>
              <a:ext uri="{FF2B5EF4-FFF2-40B4-BE49-F238E27FC236}">
                <a16:creationId xmlns:a16="http://schemas.microsoft.com/office/drawing/2014/main" id="{45D1F622-EC33-4725-BBF2-1F0DD88CA90A}"/>
              </a:ext>
            </a:extLst>
          </p:cNvPr>
          <p:cNvSpPr txBox="1"/>
          <p:nvPr userDrawn="1"/>
        </p:nvSpPr>
        <p:spPr>
          <a:xfrm>
            <a:off x="0" y="6400800"/>
            <a:ext cx="12192000" cy="328231"/>
          </a:xfrm>
          <a:prstGeom prst="rect">
            <a:avLst/>
          </a:prstGeom>
          <a:noFill/>
        </p:spPr>
        <p:txBody>
          <a:bodyPr vert="horz" wrap="square" lIns="121920" tIns="60960" rIns="121920" bIns="60960" rtlCol="0">
            <a:spAutoFit/>
          </a:bodyPr>
          <a:lstStyle/>
          <a:p>
            <a:pPr algn="r"/>
            <a:r>
              <a:rPr lang="en-US" sz="1333" b="0" i="0" u="none" baseline="0">
                <a:solidFill>
                  <a:srgbClr val="000000"/>
                </a:solidFill>
                <a:latin typeface="Arial" panose="020B0604020202020204" pitchFamily="34" charset="0"/>
              </a:rPr>
              <a:t>Corning Restricted                    </a:t>
            </a:r>
            <a:r>
              <a:rPr lang="en-US" sz="1067" b="0" i="0" u="none" baseline="0">
                <a:solidFill>
                  <a:srgbClr val="000000"/>
                </a:solidFill>
                <a:latin typeface="arial" panose="020B0604020202020204" pitchFamily="34" charset="0"/>
              </a:rPr>
              <a:t> </a:t>
            </a:r>
            <a:endParaRPr lang="en-US" sz="1067" b="0" i="0" u="none" baseline="0" dirty="0">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8EDCCC65-0C99-9D8E-A591-8A51B4D72DF8}"/>
              </a:ext>
            </a:extLst>
          </p:cNvPr>
          <p:cNvSpPr txBox="1"/>
          <p:nvPr userDrawn="1">
            <p:extLst>
              <p:ext uri="{1162E1C5-73C7-4A58-AE30-91384D911F3F}">
                <p184:classification xmlns:p184="http://schemas.microsoft.com/office/powerpoint/2018/4/main" val="ftr"/>
              </p:ext>
            </p:extLst>
          </p:nvPr>
        </p:nvSpPr>
        <p:spPr>
          <a:xfrm>
            <a:off x="10215034" y="6654801"/>
            <a:ext cx="2023533" cy="205121"/>
          </a:xfrm>
          <a:prstGeom prst="rect">
            <a:avLst/>
          </a:prstGeom>
        </p:spPr>
        <p:txBody>
          <a:bodyPr horzOverflow="overflow" lIns="0" tIns="0" rIns="0" bIns="0">
            <a:spAutoFit/>
          </a:bodyPr>
          <a:lstStyle/>
          <a:p>
            <a:pPr algn="l"/>
            <a:r>
              <a:rPr lang="en-US" sz="1333">
                <a:solidFill>
                  <a:srgbClr val="000000"/>
                </a:solidFill>
                <a:latin typeface="Arial" panose="020B0604020202020204" pitchFamily="34" charset="0"/>
                <a:cs typeface="Arial" panose="020B0604020202020204" pitchFamily="34" charset="0"/>
              </a:rPr>
              <a:t>Confidential - Corning (L3)</a:t>
            </a:r>
          </a:p>
        </p:txBody>
      </p:sp>
    </p:spTree>
    <p:extLst>
      <p:ext uri="{BB962C8B-B14F-4D97-AF65-F5344CB8AC3E}">
        <p14:creationId xmlns:p14="http://schemas.microsoft.com/office/powerpoint/2010/main" val="186396899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dt="0"/>
  <p:txStyles>
    <p:titleStyle>
      <a:lvl1pPr algn="l" defTabSz="1219170" rtl="0" eaLnBrk="1" latinLnBrk="0" hangingPunct="1">
        <a:spcBef>
          <a:spcPct val="0"/>
        </a:spcBef>
        <a:buNone/>
        <a:defRPr sz="2933" b="1" kern="1200">
          <a:solidFill>
            <a:schemeClr val="tx1"/>
          </a:solidFill>
          <a:latin typeface="+mj-lt"/>
          <a:ea typeface="+mj-ea"/>
          <a:cs typeface="+mj-cs"/>
        </a:defRPr>
      </a:lvl1pPr>
    </p:titleStyle>
    <p:bodyStyle>
      <a:lvl1pPr marL="304792"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667" kern="1200">
          <a:solidFill>
            <a:schemeClr val="tx1"/>
          </a:solidFill>
          <a:latin typeface="+mn-lt"/>
          <a:ea typeface="+mn-ea"/>
          <a:cs typeface="+mn-cs"/>
        </a:defRPr>
      </a:lvl1pPr>
      <a:lvl2pPr marL="609585"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400" kern="1200">
          <a:solidFill>
            <a:schemeClr val="tx1"/>
          </a:solidFill>
          <a:latin typeface="+mn-lt"/>
          <a:ea typeface="+mn-ea"/>
          <a:cs typeface="+mn-cs"/>
        </a:defRPr>
      </a:lvl2pPr>
      <a:lvl3pPr marL="914377"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133" kern="1200">
          <a:solidFill>
            <a:schemeClr val="tx1"/>
          </a:solidFill>
          <a:latin typeface="+mn-lt"/>
          <a:ea typeface="+mn-ea"/>
          <a:cs typeface="+mn-cs"/>
        </a:defRPr>
      </a:lvl3pPr>
      <a:lvl4pPr marL="1219170"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133" kern="1200">
          <a:solidFill>
            <a:schemeClr val="tx1"/>
          </a:solidFill>
          <a:latin typeface="+mn-lt"/>
          <a:ea typeface="+mn-ea"/>
          <a:cs typeface="+mn-cs"/>
        </a:defRPr>
      </a:lvl4pPr>
      <a:lvl5pPr marL="1523962" indent="-304792" algn="l" defTabSz="1219170" rtl="0" eaLnBrk="1" latinLnBrk="0" hangingPunct="1">
        <a:spcBef>
          <a:spcPts val="800"/>
        </a:spcBef>
        <a:buClr>
          <a:schemeClr val="accent1"/>
        </a:buClr>
        <a:buFont typeface="Arial" pitchFamily="34" charset="0"/>
        <a:buChar char="•"/>
        <a:defRPr sz="2133" kern="1200">
          <a:solidFill>
            <a:schemeClr val="tx1"/>
          </a:solidFill>
          <a:latin typeface="+mn-lt"/>
          <a:ea typeface="+mn-ea"/>
          <a:cs typeface="+mn-cs"/>
        </a:defRPr>
      </a:lvl5pPr>
      <a:lvl6pPr marL="1828754" indent="-304792" algn="l" defTabSz="1219170" rtl="0" eaLnBrk="1" latinLnBrk="0" hangingPunct="1">
        <a:spcBef>
          <a:spcPts val="800"/>
        </a:spcBef>
        <a:buClr>
          <a:schemeClr val="accent1"/>
        </a:buClr>
        <a:buFont typeface="Arial" panose="020B0604020202020204" pitchFamily="34" charset="0"/>
        <a:buChar char="–"/>
        <a:defRPr sz="2133" kern="1200">
          <a:solidFill>
            <a:schemeClr val="tx1"/>
          </a:solidFill>
          <a:latin typeface="+mn-lt"/>
          <a:ea typeface="+mn-ea"/>
          <a:cs typeface="+mn-cs"/>
        </a:defRPr>
      </a:lvl6pPr>
      <a:lvl7pPr marL="2133547" indent="-304792" algn="l" defTabSz="1219170" rtl="0" eaLnBrk="1" latinLnBrk="0" hangingPunct="1">
        <a:spcBef>
          <a:spcPts val="800"/>
        </a:spcBef>
        <a:buClr>
          <a:schemeClr val="accent1"/>
        </a:buClr>
        <a:buFont typeface="Arial" pitchFamily="34" charset="0"/>
        <a:buChar char="•"/>
        <a:defRPr sz="2133" kern="1200">
          <a:solidFill>
            <a:schemeClr val="tx1"/>
          </a:solidFill>
          <a:latin typeface="+mn-lt"/>
          <a:ea typeface="+mn-ea"/>
          <a:cs typeface="+mn-cs"/>
        </a:defRPr>
      </a:lvl7pPr>
      <a:lvl8pPr marL="2438339" indent="-304792" algn="l" defTabSz="1219170" rtl="0" eaLnBrk="1" latinLnBrk="0" hangingPunct="1">
        <a:spcBef>
          <a:spcPts val="800"/>
        </a:spcBef>
        <a:buClr>
          <a:schemeClr val="accent1"/>
        </a:buClr>
        <a:buFont typeface="Arial" panose="020B0604020202020204" pitchFamily="34" charset="0"/>
        <a:buChar char="–"/>
        <a:defRPr sz="2133" kern="1200">
          <a:solidFill>
            <a:schemeClr val="tx1"/>
          </a:solidFill>
          <a:latin typeface="+mn-lt"/>
          <a:ea typeface="+mn-ea"/>
          <a:cs typeface="+mn-cs"/>
        </a:defRPr>
      </a:lvl8pPr>
      <a:lvl9pPr marL="2743131" indent="-304792" algn="l" defTabSz="1219170" rtl="0" eaLnBrk="1" latinLnBrk="0" hangingPunct="1">
        <a:spcBef>
          <a:spcPts val="800"/>
        </a:spcBef>
        <a:buClr>
          <a:schemeClr val="accent1"/>
        </a:buClr>
        <a:buFont typeface="Arial" pitchFamily="34" charset="0"/>
        <a:buChar char="•"/>
        <a:defRPr sz="21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4500" y="91440"/>
            <a:ext cx="11303000" cy="68580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444500" y="914400"/>
            <a:ext cx="11303000" cy="538638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1FA8AF6-D7CA-40DF-A713-A9257DC78E3F}"/>
              </a:ext>
            </a:extLst>
          </p:cNvPr>
          <p:cNvSpPr txBox="1"/>
          <p:nvPr userDrawn="1"/>
        </p:nvSpPr>
        <p:spPr>
          <a:xfrm>
            <a:off x="11430000" y="6547104"/>
            <a:ext cx="457200" cy="182880"/>
          </a:xfrm>
          <a:prstGeom prst="rect">
            <a:avLst/>
          </a:prstGeom>
        </p:spPr>
        <p:txBody>
          <a:bodyPr vert="horz" lIns="0" tIns="45720" rIns="0" bIns="45720" rtlCol="0" anchor="ctr"/>
          <a:lstStyle/>
          <a:p>
            <a:pPr marL="0" algn="r" defTabSz="914400" rtl="0" eaLnBrk="1" latinLnBrk="0" hangingPunct="1"/>
            <a:fld id="{6BD60253-A662-F240-BA74-86737CD619AE}" type="slidenum">
              <a:rPr lang="en-US" sz="1000" kern="1200" baseline="0" smtClean="0">
                <a:solidFill>
                  <a:srgbClr val="000000"/>
                </a:solidFill>
                <a:latin typeface="+mn-lt"/>
                <a:ea typeface="+mn-ea"/>
                <a:cs typeface="+mn-cs"/>
              </a:rPr>
              <a:pPr marL="0" algn="r" defTabSz="914400" rtl="0" eaLnBrk="1" latinLnBrk="0" hangingPunct="1"/>
              <a:t>‹#›</a:t>
            </a:fld>
            <a:endParaRPr lang="en-US" sz="1000" kern="1200">
              <a:solidFill>
                <a:srgbClr val="000000"/>
              </a:solidFill>
              <a:latin typeface="+mn-lt"/>
              <a:ea typeface="+mn-ea"/>
              <a:cs typeface="+mn-cs"/>
            </a:endParaRPr>
          </a:p>
        </p:txBody>
      </p:sp>
      <p:sp>
        <p:nvSpPr>
          <p:cNvPr id="5" name="TextBox 4">
            <a:extLst>
              <a:ext uri="{FF2B5EF4-FFF2-40B4-BE49-F238E27FC236}">
                <a16:creationId xmlns:a16="http://schemas.microsoft.com/office/drawing/2014/main" id="{C925822E-2104-A196-D6E8-33DF782E68EE}"/>
              </a:ext>
            </a:extLst>
          </p:cNvPr>
          <p:cNvSpPr txBox="1"/>
          <p:nvPr userDrawn="1">
            <p:extLst>
              <p:ext uri="{1162E1C5-73C7-4A58-AE30-91384D911F3F}">
                <p184:classification xmlns:p184="http://schemas.microsoft.com/office/powerpoint/2018/4/main" val="ftr"/>
              </p:ext>
            </p:extLst>
          </p:nvPr>
        </p:nvSpPr>
        <p:spPr>
          <a:xfrm>
            <a:off x="10926763" y="6705600"/>
            <a:ext cx="1300162" cy="152400"/>
          </a:xfrm>
          <a:prstGeom prst="rect">
            <a:avLst/>
          </a:prstGeom>
        </p:spPr>
        <p:txBody>
          <a:bodyPr horzOverflow="overflow" lIns="0" tIns="0" rIns="0" bIns="0">
            <a:spAutoFit/>
          </a:bodyPr>
          <a:lstStyle/>
          <a:p>
            <a:pPr algn="l"/>
            <a:r>
              <a:rPr lang="en-US" sz="1000">
                <a:solidFill>
                  <a:srgbClr val="000000"/>
                </a:solidFill>
                <a:latin typeface="Arial" panose="020B0604020202020204" pitchFamily="34" charset="0"/>
                <a:cs typeface="Arial" panose="020B0604020202020204" pitchFamily="34" charset="0"/>
              </a:rPr>
              <a:t>General - Corning (L4)</a:t>
            </a:r>
          </a:p>
        </p:txBody>
      </p:sp>
    </p:spTree>
    <p:extLst>
      <p:ext uri="{BB962C8B-B14F-4D97-AF65-F5344CB8AC3E}">
        <p14:creationId xmlns:p14="http://schemas.microsoft.com/office/powerpoint/2010/main" val="12720477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txStyles>
    <p:titleStyle>
      <a:lvl1pPr algn="l" defTabSz="914400" rtl="0" eaLnBrk="1" latinLnBrk="0" hangingPunct="1">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spcBef>
          <a:spcPts val="600"/>
        </a:spcBef>
        <a:buClr>
          <a:schemeClr val="accent1"/>
        </a:buClr>
        <a:buFont typeface="Arial" pitchFamily="34" charset="0"/>
        <a:buChar char="•"/>
        <a:defRPr lang="en-US" sz="2000" kern="1200" dirty="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lang="en-US" sz="1800" kern="1200" dirty="0">
          <a:solidFill>
            <a:schemeClr val="tx1"/>
          </a:solidFill>
          <a:latin typeface="+mn-lt"/>
          <a:ea typeface="+mn-ea"/>
          <a:cs typeface="+mn-cs"/>
        </a:defRPr>
      </a:lvl2pPr>
      <a:lvl3pPr marL="685800" indent="-228600" algn="l" defTabSz="914400" rtl="0" eaLnBrk="1" latinLnBrk="0" hangingPunct="1">
        <a:spcBef>
          <a:spcPts val="600"/>
        </a:spcBef>
        <a:buClr>
          <a:schemeClr val="accent1"/>
        </a:buClr>
        <a:buFont typeface="Arial" pitchFamily="34" charset="0"/>
        <a:buChar char="•"/>
        <a:defRPr lang="en-US" sz="1600" kern="1200" dirty="0">
          <a:solidFill>
            <a:schemeClr val="tx1"/>
          </a:solidFill>
          <a:latin typeface="+mn-lt"/>
          <a:ea typeface="+mn-ea"/>
          <a:cs typeface="+mn-cs"/>
        </a:defRPr>
      </a:lvl3pPr>
      <a:lvl4pPr marL="914400" indent="-228600" algn="l" defTabSz="914400" rtl="0" eaLnBrk="1" latinLnBrk="0" hangingPunct="1">
        <a:spcBef>
          <a:spcPts val="600"/>
        </a:spcBef>
        <a:buClr>
          <a:schemeClr val="accent1"/>
        </a:buClr>
        <a:buFont typeface="Arial" pitchFamily="34" charset="0"/>
        <a:buChar char="–"/>
        <a:defRPr lang="en-US" sz="1600" kern="1200" dirty="0" smtClean="0">
          <a:solidFill>
            <a:schemeClr val="tx1"/>
          </a:solidFill>
          <a:latin typeface="+mn-lt"/>
          <a:ea typeface="+mn-ea"/>
          <a:cs typeface="+mn-cs"/>
        </a:defRPr>
      </a:lvl4pPr>
      <a:lvl5pPr marL="1143000" indent="-228600" algn="l" defTabSz="914400" rtl="0" eaLnBrk="1" latinLnBrk="0" hangingPunct="1">
        <a:spcBef>
          <a:spcPts val="600"/>
        </a:spcBef>
        <a:buClr>
          <a:srgbClr val="005293"/>
        </a:buClr>
        <a:buFont typeface="Arial" pitchFamily="34" charset="0"/>
        <a:buChar char="•"/>
        <a:defRPr lang="en-US" sz="1600" kern="1200" dirty="0" smtClean="0">
          <a:solidFill>
            <a:schemeClr val="tx1"/>
          </a:solidFill>
          <a:latin typeface="+mn-lt"/>
          <a:ea typeface="+mn-ea"/>
          <a:cs typeface="+mn-cs"/>
        </a:defRPr>
      </a:lvl5pPr>
      <a:lvl6pPr marL="13716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6pPr>
      <a:lvl7pPr marL="1600200" indent="-228600" algn="l" defTabSz="914400" rtl="0" eaLnBrk="1" latinLnBrk="0" hangingPunct="1">
        <a:spcBef>
          <a:spcPts val="600"/>
        </a:spcBef>
        <a:buClr>
          <a:srgbClr val="00599F"/>
        </a:buClr>
        <a:buFont typeface="Arial" pitchFamily="34" charset="0"/>
        <a:buChar char="•"/>
        <a:defRPr lang="en-US" sz="1600" kern="1200" dirty="0" smtClean="0">
          <a:solidFill>
            <a:schemeClr val="tx1"/>
          </a:solidFill>
          <a:latin typeface="+mn-lt"/>
          <a:ea typeface="+mn-ea"/>
          <a:cs typeface="+mn-cs"/>
        </a:defRPr>
      </a:lvl7pPr>
      <a:lvl8pPr marL="18288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8pPr>
      <a:lvl9pPr marL="2114550" indent="-228600" algn="l" defTabSz="914400" rtl="0" eaLnBrk="1" latinLnBrk="0" hangingPunct="1">
        <a:spcBef>
          <a:spcPts val="600"/>
        </a:spcBef>
        <a:buClr>
          <a:srgbClr val="00599F"/>
        </a:buClr>
        <a:buFont typeface="Arial" panose="020B0604020202020204" pitchFamily="34" charset="0"/>
        <a:buChar char="•"/>
        <a:defRPr lang="en-US" sz="1600" kern="1200" dirty="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4.svg"/><Relationship Id="rId4" Type="http://schemas.openxmlformats.org/officeDocument/2006/relationships/diagramLayout" Target="../diagrams/layout3.xml"/><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jpg"/><Relationship Id="rId1" Type="http://schemas.openxmlformats.org/officeDocument/2006/relationships/slideLayout" Target="../slideLayouts/slideLayout26.xml"/><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ghgprotocol.org/sites/default/files/standards/Corporate-Value-Chain-Accounting-Reporing-Standard_041613_2.pdf" TargetMode="External"/><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50.sv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svg"/><Relationship Id="rId9" Type="http://schemas.openxmlformats.org/officeDocument/2006/relationships/image" Target="../media/image56.sv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54.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notesSlide" Target="../notesSlides/notesSlide19.xml"/><Relationship Id="rId16" Type="http://schemas.openxmlformats.org/officeDocument/2006/relationships/image" Target="../media/image75.svg"/><Relationship Id="rId1" Type="http://schemas.openxmlformats.org/officeDocument/2006/relationships/slideLayout" Target="../slideLayouts/slideLayout10.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 Id="rId14" Type="http://schemas.openxmlformats.org/officeDocument/2006/relationships/image" Target="../media/image7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42.xml.rels><?xml version="1.0" encoding="UTF-8" standalone="yes"?>
<Relationships xmlns="http://schemas.openxmlformats.org/package/2006/relationships"><Relationship Id="rId3" Type="http://schemas.openxmlformats.org/officeDocument/2006/relationships/hyperlink" Target="https://sciencebasedtargets.org/resources/?p=resources"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8" Type="http://schemas.openxmlformats.org/officeDocument/2006/relationships/hyperlink" Target="Mitigation%20Goal%20Standard" TargetMode="External"/><Relationship Id="rId13" Type="http://schemas.openxmlformats.org/officeDocument/2006/relationships/hyperlink" Target="https://www.wsp.com/-/media/Sector/US/Document/pdf-WSP-Whitepaer-Inventory-to-Action.pdf" TargetMode="External"/><Relationship Id="rId3" Type="http://schemas.openxmlformats.org/officeDocument/2006/relationships/hyperlink" Target="https://b8f65cb373b1b7b15feb-c70d8ead6ced550b4d987d7c03fcdd1d.ssl.cf3.rackcdn.com/cms/guidance_docs/pdfs/000/000/386/original/CDP-technical-note-science-based-targets.pdf?1489587578" TargetMode="External"/><Relationship Id="rId7" Type="http://schemas.openxmlformats.org/officeDocument/2006/relationships/hyperlink" Target="https://sciencebasedtargets.org/net-zero" TargetMode="External"/><Relationship Id="rId12" Type="http://schemas.openxmlformats.org/officeDocument/2006/relationships/hyperlink" Target="https://www.wsp.com/-/media/Sector/US/Document/pdf-WSP-Whitepaper-Science-Based-Targets.pdf"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hyperlink" Target="https://sciencebasedtargets.org/resources/?p=resources" TargetMode="External"/><Relationship Id="rId11" Type="http://schemas.openxmlformats.org/officeDocument/2006/relationships/hyperlink" Target="http://www.ghgprotocol.org/standards/corporate-standard" TargetMode="External"/><Relationship Id="rId5" Type="http://schemas.openxmlformats.org/officeDocument/2006/relationships/hyperlink" Target="https://sciencebasedtargets.org/resources/files/SBTi-Corporate-Manual.pdf" TargetMode="External"/><Relationship Id="rId15" Type="http://schemas.openxmlformats.org/officeDocument/2006/relationships/hyperlink" Target="http://www.wri.org/publication/designing-and-preparing-indcs" TargetMode="External"/><Relationship Id="rId10" Type="http://schemas.openxmlformats.org/officeDocument/2006/relationships/hyperlink" Target="Corporate%20Accounting%20and%20Reporting%20Standard" TargetMode="External"/><Relationship Id="rId4" Type="http://schemas.openxmlformats.org/officeDocument/2006/relationships/hyperlink" Target="Science%20Based%20Targets%20Website" TargetMode="External"/><Relationship Id="rId9" Type="http://schemas.openxmlformats.org/officeDocument/2006/relationships/hyperlink" Target="http://ghgprotocol.org/mitigation-goal-standard" TargetMode="External"/><Relationship Id="rId14" Type="http://schemas.openxmlformats.org/officeDocument/2006/relationships/hyperlink" Target="https://www.wsp.com/-/media/Sector/US/Document/pdf-WSP-Whitepaper-Green-Power.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BECE-6130-757A-0E56-477BB3AC42E4}"/>
              </a:ext>
            </a:extLst>
          </p:cNvPr>
          <p:cNvSpPr>
            <a:spLocks noGrp="1"/>
          </p:cNvSpPr>
          <p:nvPr>
            <p:ph type="ctrTitle"/>
          </p:nvPr>
        </p:nvSpPr>
        <p:spPr>
          <a:xfrm>
            <a:off x="457200" y="2007235"/>
            <a:ext cx="8970264" cy="1949450"/>
          </a:xfrm>
        </p:spPr>
        <p:txBody>
          <a:bodyPr/>
          <a:lstStyle/>
          <a:p>
            <a:r>
              <a:rPr lang="en-US" dirty="0"/>
              <a:t> </a:t>
            </a:r>
            <a:br>
              <a:rPr lang="en-US" dirty="0"/>
            </a:br>
            <a:br>
              <a:rPr lang="en-US" dirty="0"/>
            </a:br>
            <a:r>
              <a:rPr lang="en-US" sz="2800" dirty="0"/>
              <a:t>Corning Scope 3 Emission Program – </a:t>
            </a:r>
            <a:br>
              <a:rPr lang="en-US" sz="2800" dirty="0"/>
            </a:br>
            <a:r>
              <a:rPr lang="en-US" sz="2800" dirty="0"/>
              <a:t>Setting a Science Based Target </a:t>
            </a:r>
            <a:br>
              <a:rPr lang="en-US" sz="2800" dirty="0"/>
            </a:br>
            <a:br>
              <a:rPr lang="en-US" sz="2800" dirty="0"/>
            </a:br>
            <a:endParaRPr lang="en-US" sz="2800" dirty="0"/>
          </a:p>
        </p:txBody>
      </p:sp>
      <p:sp>
        <p:nvSpPr>
          <p:cNvPr id="3" name="Subtitle 2">
            <a:extLst>
              <a:ext uri="{FF2B5EF4-FFF2-40B4-BE49-F238E27FC236}">
                <a16:creationId xmlns:a16="http://schemas.microsoft.com/office/drawing/2014/main" id="{2D5CBB7B-6977-F366-DC8C-6E798107CF0F}"/>
              </a:ext>
            </a:extLst>
          </p:cNvPr>
          <p:cNvSpPr>
            <a:spLocks noGrp="1"/>
          </p:cNvSpPr>
          <p:nvPr>
            <p:ph type="subTitle" idx="1"/>
          </p:nvPr>
        </p:nvSpPr>
        <p:spPr>
          <a:xfrm>
            <a:off x="457200" y="4243388"/>
            <a:ext cx="8970264" cy="976312"/>
          </a:xfrm>
        </p:spPr>
        <p:txBody>
          <a:bodyPr/>
          <a:lstStyle/>
          <a:p>
            <a:endParaRPr lang="en-US" sz="1600" dirty="0"/>
          </a:p>
        </p:txBody>
      </p:sp>
    </p:spTree>
    <p:extLst>
      <p:ext uri="{BB962C8B-B14F-4D97-AF65-F5344CB8AC3E}">
        <p14:creationId xmlns:p14="http://schemas.microsoft.com/office/powerpoint/2010/main" val="164234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30710D6-616C-129C-B493-E9A2F8B27B6D}"/>
              </a:ext>
            </a:extLst>
          </p:cNvPr>
          <p:cNvSpPr/>
          <p:nvPr/>
        </p:nvSpPr>
        <p:spPr>
          <a:xfrm>
            <a:off x="172720" y="1046480"/>
            <a:ext cx="5923280" cy="25746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solidFill>
                <a:schemeClr val="tx1"/>
              </a:solidFill>
            </a:endParaRPr>
          </a:p>
        </p:txBody>
      </p:sp>
      <p:sp>
        <p:nvSpPr>
          <p:cNvPr id="2" name="Slide Number Placeholder 1">
            <a:extLst>
              <a:ext uri="{FF2B5EF4-FFF2-40B4-BE49-F238E27FC236}">
                <a16:creationId xmlns:a16="http://schemas.microsoft.com/office/drawing/2014/main" id="{22A47EB1-BC13-4002-B347-C737541DB2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BB179-F8D5-C345-885D-36A3B3A51673}" type="slidenum">
              <a:rPr kumimoji="0" lang="en-US" sz="10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0ADE1C48-E6E9-4F04-9D95-0C6558249CCD}"/>
              </a:ext>
            </a:extLst>
          </p:cNvPr>
          <p:cNvSpPr>
            <a:spLocks noGrp="1"/>
          </p:cNvSpPr>
          <p:nvPr>
            <p:ph type="title"/>
          </p:nvPr>
        </p:nvSpPr>
        <p:spPr/>
        <p:txBody>
          <a:bodyPr/>
          <a:lstStyle/>
          <a:p>
            <a:r>
              <a:rPr lang="en-US">
                <a:solidFill>
                  <a:schemeClr val="tx1"/>
                </a:solidFill>
              </a:rPr>
              <a:t>2023 Corning Sustainability Goals</a:t>
            </a:r>
          </a:p>
        </p:txBody>
      </p:sp>
      <p:sp>
        <p:nvSpPr>
          <p:cNvPr id="11" name="TextBox 10">
            <a:extLst>
              <a:ext uri="{FF2B5EF4-FFF2-40B4-BE49-F238E27FC236}">
                <a16:creationId xmlns:a16="http://schemas.microsoft.com/office/drawing/2014/main" id="{C9395204-4E49-4B28-BB31-50CBFC4B2523}"/>
              </a:ext>
            </a:extLst>
          </p:cNvPr>
          <p:cNvSpPr txBox="1"/>
          <p:nvPr/>
        </p:nvSpPr>
        <p:spPr>
          <a:xfrm>
            <a:off x="1852038" y="1609999"/>
            <a:ext cx="4087248" cy="4832092"/>
          </a:xfrm>
          <a:prstGeom prst="rect">
            <a:avLst/>
          </a:prstGeom>
          <a:noFill/>
        </p:spPr>
        <p:txBody>
          <a:bodyPr wrap="square" t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Reduce our absolute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Scope 1 and 2 greenhouse gas (GHG)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emissions 30% by 2028 from a 2021 base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Reduce our absolute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Scope 3 GHG emissions</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covering purchased goods and services, capital goods, fuel- and energy-related activities, and upstream transportation and distribution 17.5% by 2028 from a 2021 base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Increase our use of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renewable energy</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by 400% by 2030 from a 2018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2023, assess Corning’s exposure to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water</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2024, Corning will be generating monthly, accurate, and comprehensive water use data for our top 10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water</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-use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2028, Corning will increase its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waste</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diversion rate to greater than 80% globally</a:t>
            </a:r>
          </a:p>
        </p:txBody>
      </p:sp>
      <p:sp>
        <p:nvSpPr>
          <p:cNvPr id="13" name="TextBox 12">
            <a:extLst>
              <a:ext uri="{FF2B5EF4-FFF2-40B4-BE49-F238E27FC236}">
                <a16:creationId xmlns:a16="http://schemas.microsoft.com/office/drawing/2014/main" id="{156A31BF-0E17-413A-86A0-BEF17A59CC25}"/>
              </a:ext>
            </a:extLst>
          </p:cNvPr>
          <p:cNvSpPr txBox="1"/>
          <p:nvPr/>
        </p:nvSpPr>
        <p:spPr>
          <a:xfrm>
            <a:off x="7855303" y="1609999"/>
            <a:ext cx="4145003" cy="4616648"/>
          </a:xfrm>
          <a:prstGeom prst="rect">
            <a:avLst/>
          </a:prstGeom>
          <a:noFill/>
        </p:spPr>
        <p:txBody>
          <a:bodyPr wrap="square" t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2023, Corning will be generating monthly, accurate, and comprehensive landfill waste and diverted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waste</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data for our top 10 waste-generating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Certify 100% of our high-risk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suppliers as socially responsible</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by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Reduce our total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recordable case incident rate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(TRIR) within the portion of our operations that disproportionately contribute to our overall recordable injury and illness rate by at least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Encourage increased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volunteerism</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efforts year over year by supporting, rewarding, and recognizing employees’ efforts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Achieve understanding of the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Corning Code of Conduct</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including how to report allegations of ethical or legal misconduct, among 100% of employees </a:t>
            </a:r>
          </a:p>
        </p:txBody>
      </p:sp>
      <p:pic>
        <p:nvPicPr>
          <p:cNvPr id="24" name="Picture 23">
            <a:extLst>
              <a:ext uri="{FF2B5EF4-FFF2-40B4-BE49-F238E27FC236}">
                <a16:creationId xmlns:a16="http://schemas.microsoft.com/office/drawing/2014/main" id="{2808F5B3-0755-4A8E-971C-EE41714EF6D4}"/>
              </a:ext>
            </a:extLst>
          </p:cNvPr>
          <p:cNvPicPr>
            <a:picLocks noChangeAspect="1"/>
          </p:cNvPicPr>
          <p:nvPr/>
        </p:nvPicPr>
        <p:blipFill>
          <a:blip r:embed="rId3"/>
          <a:stretch>
            <a:fillRect/>
          </a:stretch>
        </p:blipFill>
        <p:spPr>
          <a:xfrm>
            <a:off x="939535" y="1654864"/>
            <a:ext cx="420624" cy="420624"/>
          </a:xfrm>
          <a:prstGeom prst="rect">
            <a:avLst/>
          </a:prstGeom>
        </p:spPr>
      </p:pic>
      <p:pic>
        <p:nvPicPr>
          <p:cNvPr id="26" name="Picture 25">
            <a:extLst>
              <a:ext uri="{FF2B5EF4-FFF2-40B4-BE49-F238E27FC236}">
                <a16:creationId xmlns:a16="http://schemas.microsoft.com/office/drawing/2014/main" id="{5B3B04E6-3318-4728-BEF8-0D4DD6CFA238}"/>
              </a:ext>
            </a:extLst>
          </p:cNvPr>
          <p:cNvPicPr>
            <a:picLocks noChangeAspect="1"/>
          </p:cNvPicPr>
          <p:nvPr/>
        </p:nvPicPr>
        <p:blipFill>
          <a:blip r:embed="rId4"/>
          <a:stretch>
            <a:fillRect/>
          </a:stretch>
        </p:blipFill>
        <p:spPr>
          <a:xfrm>
            <a:off x="1412204" y="1654864"/>
            <a:ext cx="420624" cy="420624"/>
          </a:xfrm>
          <a:prstGeom prst="rect">
            <a:avLst/>
          </a:prstGeom>
        </p:spPr>
      </p:pic>
      <p:pic>
        <p:nvPicPr>
          <p:cNvPr id="4" name="Picture 3">
            <a:extLst>
              <a:ext uri="{FF2B5EF4-FFF2-40B4-BE49-F238E27FC236}">
                <a16:creationId xmlns:a16="http://schemas.microsoft.com/office/drawing/2014/main" id="{8FE6888B-7099-8E88-EE72-B99BA667012D}"/>
              </a:ext>
            </a:extLst>
          </p:cNvPr>
          <p:cNvPicPr>
            <a:picLocks noChangeAspect="1"/>
          </p:cNvPicPr>
          <p:nvPr/>
        </p:nvPicPr>
        <p:blipFill>
          <a:blip r:embed="rId5"/>
          <a:stretch>
            <a:fillRect/>
          </a:stretch>
        </p:blipFill>
        <p:spPr>
          <a:xfrm>
            <a:off x="457200" y="2498120"/>
            <a:ext cx="423984" cy="425621"/>
          </a:xfrm>
          <a:prstGeom prst="rect">
            <a:avLst/>
          </a:prstGeom>
        </p:spPr>
      </p:pic>
      <p:pic>
        <p:nvPicPr>
          <p:cNvPr id="5" name="Picture 4">
            <a:extLst>
              <a:ext uri="{FF2B5EF4-FFF2-40B4-BE49-F238E27FC236}">
                <a16:creationId xmlns:a16="http://schemas.microsoft.com/office/drawing/2014/main" id="{62814FB4-73D4-8BB0-EBE2-59784C5CE68F}"/>
              </a:ext>
            </a:extLst>
          </p:cNvPr>
          <p:cNvPicPr>
            <a:picLocks noChangeAspect="1"/>
          </p:cNvPicPr>
          <p:nvPr/>
        </p:nvPicPr>
        <p:blipFill>
          <a:blip r:embed="rId5"/>
          <a:stretch>
            <a:fillRect/>
          </a:stretch>
        </p:blipFill>
        <p:spPr>
          <a:xfrm>
            <a:off x="460810" y="1654864"/>
            <a:ext cx="423984" cy="425621"/>
          </a:xfrm>
          <a:prstGeom prst="rect">
            <a:avLst/>
          </a:prstGeom>
        </p:spPr>
      </p:pic>
      <p:pic>
        <p:nvPicPr>
          <p:cNvPr id="6" name="Picture 5">
            <a:extLst>
              <a:ext uri="{FF2B5EF4-FFF2-40B4-BE49-F238E27FC236}">
                <a16:creationId xmlns:a16="http://schemas.microsoft.com/office/drawing/2014/main" id="{0C3B103C-90A1-0075-664D-B16D7B19ACF3}"/>
              </a:ext>
            </a:extLst>
          </p:cNvPr>
          <p:cNvPicPr>
            <a:picLocks noChangeAspect="1"/>
          </p:cNvPicPr>
          <p:nvPr/>
        </p:nvPicPr>
        <p:blipFill>
          <a:blip r:embed="rId3"/>
          <a:stretch>
            <a:fillRect/>
          </a:stretch>
        </p:blipFill>
        <p:spPr>
          <a:xfrm>
            <a:off x="935064" y="2498120"/>
            <a:ext cx="420624" cy="420624"/>
          </a:xfrm>
          <a:prstGeom prst="rect">
            <a:avLst/>
          </a:prstGeom>
        </p:spPr>
      </p:pic>
      <p:pic>
        <p:nvPicPr>
          <p:cNvPr id="8" name="Picture 7">
            <a:extLst>
              <a:ext uri="{FF2B5EF4-FFF2-40B4-BE49-F238E27FC236}">
                <a16:creationId xmlns:a16="http://schemas.microsoft.com/office/drawing/2014/main" id="{1BEBD6D6-FB73-0661-4A13-0CC295B62ECA}"/>
              </a:ext>
            </a:extLst>
          </p:cNvPr>
          <p:cNvPicPr>
            <a:picLocks noChangeAspect="1"/>
          </p:cNvPicPr>
          <p:nvPr/>
        </p:nvPicPr>
        <p:blipFill>
          <a:blip r:embed="rId4"/>
          <a:stretch>
            <a:fillRect/>
          </a:stretch>
        </p:blipFill>
        <p:spPr>
          <a:xfrm>
            <a:off x="1416969" y="2498120"/>
            <a:ext cx="420624" cy="420624"/>
          </a:xfrm>
          <a:prstGeom prst="rect">
            <a:avLst/>
          </a:prstGeom>
        </p:spPr>
      </p:pic>
      <p:pic>
        <p:nvPicPr>
          <p:cNvPr id="9" name="Picture 8">
            <a:extLst>
              <a:ext uri="{FF2B5EF4-FFF2-40B4-BE49-F238E27FC236}">
                <a16:creationId xmlns:a16="http://schemas.microsoft.com/office/drawing/2014/main" id="{E599B3EB-5951-AB56-3745-4C2450A0E31A}"/>
              </a:ext>
            </a:extLst>
          </p:cNvPr>
          <p:cNvPicPr>
            <a:picLocks noChangeAspect="1"/>
          </p:cNvPicPr>
          <p:nvPr/>
        </p:nvPicPr>
        <p:blipFill>
          <a:blip r:embed="rId5"/>
          <a:stretch>
            <a:fillRect/>
          </a:stretch>
        </p:blipFill>
        <p:spPr>
          <a:xfrm>
            <a:off x="457200" y="3760165"/>
            <a:ext cx="423984" cy="425621"/>
          </a:xfrm>
          <a:prstGeom prst="rect">
            <a:avLst/>
          </a:prstGeom>
        </p:spPr>
      </p:pic>
      <p:pic>
        <p:nvPicPr>
          <p:cNvPr id="10" name="Picture 9">
            <a:extLst>
              <a:ext uri="{FF2B5EF4-FFF2-40B4-BE49-F238E27FC236}">
                <a16:creationId xmlns:a16="http://schemas.microsoft.com/office/drawing/2014/main" id="{BFBAFE38-96E9-6CBD-DE18-82DE4567147B}"/>
              </a:ext>
            </a:extLst>
          </p:cNvPr>
          <p:cNvPicPr>
            <a:picLocks noChangeAspect="1"/>
          </p:cNvPicPr>
          <p:nvPr/>
        </p:nvPicPr>
        <p:blipFill>
          <a:blip r:embed="rId3"/>
          <a:stretch>
            <a:fillRect/>
          </a:stretch>
        </p:blipFill>
        <p:spPr>
          <a:xfrm>
            <a:off x="935064" y="3760165"/>
            <a:ext cx="420624" cy="420624"/>
          </a:xfrm>
          <a:prstGeom prst="rect">
            <a:avLst/>
          </a:prstGeom>
        </p:spPr>
      </p:pic>
      <p:pic>
        <p:nvPicPr>
          <p:cNvPr id="12" name="Picture 11">
            <a:extLst>
              <a:ext uri="{FF2B5EF4-FFF2-40B4-BE49-F238E27FC236}">
                <a16:creationId xmlns:a16="http://schemas.microsoft.com/office/drawing/2014/main" id="{B352E00D-3DF6-5FED-02F2-E9E74DC41D2B}"/>
              </a:ext>
            </a:extLst>
          </p:cNvPr>
          <p:cNvPicPr>
            <a:picLocks noChangeAspect="1"/>
          </p:cNvPicPr>
          <p:nvPr/>
        </p:nvPicPr>
        <p:blipFill>
          <a:blip r:embed="rId4"/>
          <a:stretch>
            <a:fillRect/>
          </a:stretch>
        </p:blipFill>
        <p:spPr>
          <a:xfrm>
            <a:off x="1416969" y="3760165"/>
            <a:ext cx="420624" cy="420624"/>
          </a:xfrm>
          <a:prstGeom prst="rect">
            <a:avLst/>
          </a:prstGeom>
        </p:spPr>
      </p:pic>
      <p:pic>
        <p:nvPicPr>
          <p:cNvPr id="15" name="Picture 14">
            <a:extLst>
              <a:ext uri="{FF2B5EF4-FFF2-40B4-BE49-F238E27FC236}">
                <a16:creationId xmlns:a16="http://schemas.microsoft.com/office/drawing/2014/main" id="{147944EF-B315-0654-144E-ABBE942D2A0D}"/>
              </a:ext>
            </a:extLst>
          </p:cNvPr>
          <p:cNvPicPr>
            <a:picLocks noChangeAspect="1"/>
          </p:cNvPicPr>
          <p:nvPr/>
        </p:nvPicPr>
        <p:blipFill>
          <a:blip r:embed="rId6"/>
          <a:stretch>
            <a:fillRect/>
          </a:stretch>
        </p:blipFill>
        <p:spPr>
          <a:xfrm>
            <a:off x="6476671" y="2708432"/>
            <a:ext cx="420623" cy="420623"/>
          </a:xfrm>
          <a:prstGeom prst="rect">
            <a:avLst/>
          </a:prstGeom>
        </p:spPr>
      </p:pic>
      <p:pic>
        <p:nvPicPr>
          <p:cNvPr id="17" name="Picture 16">
            <a:extLst>
              <a:ext uri="{FF2B5EF4-FFF2-40B4-BE49-F238E27FC236}">
                <a16:creationId xmlns:a16="http://schemas.microsoft.com/office/drawing/2014/main" id="{E22B0B44-FA2E-8830-E34D-FA6D214C01A8}"/>
              </a:ext>
            </a:extLst>
          </p:cNvPr>
          <p:cNvPicPr>
            <a:picLocks noChangeAspect="1"/>
          </p:cNvPicPr>
          <p:nvPr/>
        </p:nvPicPr>
        <p:blipFill>
          <a:blip r:embed="rId7"/>
          <a:stretch>
            <a:fillRect/>
          </a:stretch>
        </p:blipFill>
        <p:spPr>
          <a:xfrm>
            <a:off x="6953052" y="2708432"/>
            <a:ext cx="420623" cy="422234"/>
          </a:xfrm>
          <a:prstGeom prst="rect">
            <a:avLst/>
          </a:prstGeom>
        </p:spPr>
      </p:pic>
      <p:pic>
        <p:nvPicPr>
          <p:cNvPr id="19" name="Picture 18">
            <a:extLst>
              <a:ext uri="{FF2B5EF4-FFF2-40B4-BE49-F238E27FC236}">
                <a16:creationId xmlns:a16="http://schemas.microsoft.com/office/drawing/2014/main" id="{466DF57C-C848-9610-64F6-F1ED5CB2A686}"/>
              </a:ext>
            </a:extLst>
          </p:cNvPr>
          <p:cNvPicPr>
            <a:picLocks noChangeAspect="1"/>
          </p:cNvPicPr>
          <p:nvPr/>
        </p:nvPicPr>
        <p:blipFill>
          <a:blip r:embed="rId8"/>
          <a:stretch>
            <a:fillRect/>
          </a:stretch>
        </p:blipFill>
        <p:spPr>
          <a:xfrm>
            <a:off x="7429433" y="2703540"/>
            <a:ext cx="420624" cy="425515"/>
          </a:xfrm>
          <a:prstGeom prst="rect">
            <a:avLst/>
          </a:prstGeom>
        </p:spPr>
      </p:pic>
      <p:pic>
        <p:nvPicPr>
          <p:cNvPr id="21" name="Picture 20">
            <a:extLst>
              <a:ext uri="{FF2B5EF4-FFF2-40B4-BE49-F238E27FC236}">
                <a16:creationId xmlns:a16="http://schemas.microsoft.com/office/drawing/2014/main" id="{DA34C6AD-9327-6884-50BF-B8B14AC04DAE}"/>
              </a:ext>
            </a:extLst>
          </p:cNvPr>
          <p:cNvPicPr>
            <a:picLocks noChangeAspect="1"/>
          </p:cNvPicPr>
          <p:nvPr/>
        </p:nvPicPr>
        <p:blipFill>
          <a:blip r:embed="rId9"/>
          <a:stretch>
            <a:fillRect/>
          </a:stretch>
        </p:blipFill>
        <p:spPr>
          <a:xfrm>
            <a:off x="6477943" y="4381864"/>
            <a:ext cx="420623" cy="420623"/>
          </a:xfrm>
          <a:prstGeom prst="rect">
            <a:avLst/>
          </a:prstGeom>
        </p:spPr>
      </p:pic>
      <p:pic>
        <p:nvPicPr>
          <p:cNvPr id="22" name="Picture 21">
            <a:extLst>
              <a:ext uri="{FF2B5EF4-FFF2-40B4-BE49-F238E27FC236}">
                <a16:creationId xmlns:a16="http://schemas.microsoft.com/office/drawing/2014/main" id="{A87A3019-CA40-334F-BD6B-33002FCFD003}"/>
              </a:ext>
            </a:extLst>
          </p:cNvPr>
          <p:cNvPicPr>
            <a:picLocks noChangeAspect="1"/>
          </p:cNvPicPr>
          <p:nvPr/>
        </p:nvPicPr>
        <p:blipFill>
          <a:blip r:embed="rId6"/>
          <a:stretch>
            <a:fillRect/>
          </a:stretch>
        </p:blipFill>
        <p:spPr>
          <a:xfrm>
            <a:off x="6474048" y="5225341"/>
            <a:ext cx="420623" cy="420623"/>
          </a:xfrm>
          <a:prstGeom prst="rect">
            <a:avLst/>
          </a:prstGeom>
        </p:spPr>
      </p:pic>
      <p:pic>
        <p:nvPicPr>
          <p:cNvPr id="25" name="Picture 24">
            <a:extLst>
              <a:ext uri="{FF2B5EF4-FFF2-40B4-BE49-F238E27FC236}">
                <a16:creationId xmlns:a16="http://schemas.microsoft.com/office/drawing/2014/main" id="{B690F3F5-ABF6-8EB4-4B2F-DC47F5519F02}"/>
              </a:ext>
            </a:extLst>
          </p:cNvPr>
          <p:cNvPicPr>
            <a:picLocks noChangeAspect="1"/>
          </p:cNvPicPr>
          <p:nvPr/>
        </p:nvPicPr>
        <p:blipFill>
          <a:blip r:embed="rId7"/>
          <a:stretch>
            <a:fillRect/>
          </a:stretch>
        </p:blipFill>
        <p:spPr>
          <a:xfrm>
            <a:off x="944305" y="4415695"/>
            <a:ext cx="415853" cy="422234"/>
          </a:xfrm>
          <a:prstGeom prst="rect">
            <a:avLst/>
          </a:prstGeom>
        </p:spPr>
      </p:pic>
      <p:pic>
        <p:nvPicPr>
          <p:cNvPr id="29" name="Picture 28">
            <a:extLst>
              <a:ext uri="{FF2B5EF4-FFF2-40B4-BE49-F238E27FC236}">
                <a16:creationId xmlns:a16="http://schemas.microsoft.com/office/drawing/2014/main" id="{76753FC4-3BB8-AC0D-C459-8F8174E688D8}"/>
              </a:ext>
            </a:extLst>
          </p:cNvPr>
          <p:cNvPicPr>
            <a:picLocks noChangeAspect="1"/>
          </p:cNvPicPr>
          <p:nvPr/>
        </p:nvPicPr>
        <p:blipFill>
          <a:blip r:embed="rId10"/>
          <a:stretch>
            <a:fillRect/>
          </a:stretch>
        </p:blipFill>
        <p:spPr>
          <a:xfrm>
            <a:off x="470047" y="4418808"/>
            <a:ext cx="420374" cy="420624"/>
          </a:xfrm>
          <a:prstGeom prst="rect">
            <a:avLst/>
          </a:prstGeom>
        </p:spPr>
      </p:pic>
      <p:pic>
        <p:nvPicPr>
          <p:cNvPr id="30" name="Picture 29">
            <a:extLst>
              <a:ext uri="{FF2B5EF4-FFF2-40B4-BE49-F238E27FC236}">
                <a16:creationId xmlns:a16="http://schemas.microsoft.com/office/drawing/2014/main" id="{9331B418-2E32-F58B-7C90-113EA35C52B7}"/>
              </a:ext>
            </a:extLst>
          </p:cNvPr>
          <p:cNvPicPr>
            <a:picLocks noChangeAspect="1"/>
          </p:cNvPicPr>
          <p:nvPr/>
        </p:nvPicPr>
        <p:blipFill>
          <a:blip r:embed="rId7"/>
          <a:stretch>
            <a:fillRect/>
          </a:stretch>
        </p:blipFill>
        <p:spPr>
          <a:xfrm>
            <a:off x="939835" y="5070951"/>
            <a:ext cx="415853" cy="422234"/>
          </a:xfrm>
          <a:prstGeom prst="rect">
            <a:avLst/>
          </a:prstGeom>
        </p:spPr>
      </p:pic>
      <p:pic>
        <p:nvPicPr>
          <p:cNvPr id="31" name="Picture 30">
            <a:extLst>
              <a:ext uri="{FF2B5EF4-FFF2-40B4-BE49-F238E27FC236}">
                <a16:creationId xmlns:a16="http://schemas.microsoft.com/office/drawing/2014/main" id="{B90413D3-7E8D-EFAC-CCFD-11EFDA8B24B3}"/>
              </a:ext>
            </a:extLst>
          </p:cNvPr>
          <p:cNvPicPr>
            <a:picLocks noChangeAspect="1"/>
          </p:cNvPicPr>
          <p:nvPr/>
        </p:nvPicPr>
        <p:blipFill>
          <a:blip r:embed="rId10"/>
          <a:stretch>
            <a:fillRect/>
          </a:stretch>
        </p:blipFill>
        <p:spPr>
          <a:xfrm>
            <a:off x="465577" y="5074064"/>
            <a:ext cx="420374" cy="420624"/>
          </a:xfrm>
          <a:prstGeom prst="rect">
            <a:avLst/>
          </a:prstGeom>
        </p:spPr>
      </p:pic>
      <p:pic>
        <p:nvPicPr>
          <p:cNvPr id="32" name="Picture 31">
            <a:extLst>
              <a:ext uri="{FF2B5EF4-FFF2-40B4-BE49-F238E27FC236}">
                <a16:creationId xmlns:a16="http://schemas.microsoft.com/office/drawing/2014/main" id="{CFFFC8A5-34A4-DEFC-2639-3BDB1894E2BE}"/>
              </a:ext>
            </a:extLst>
          </p:cNvPr>
          <p:cNvPicPr>
            <a:picLocks noChangeAspect="1"/>
          </p:cNvPicPr>
          <p:nvPr/>
        </p:nvPicPr>
        <p:blipFill>
          <a:blip r:embed="rId7"/>
          <a:stretch>
            <a:fillRect/>
          </a:stretch>
        </p:blipFill>
        <p:spPr>
          <a:xfrm>
            <a:off x="457200" y="5864266"/>
            <a:ext cx="420623" cy="422234"/>
          </a:xfrm>
          <a:prstGeom prst="rect">
            <a:avLst/>
          </a:prstGeom>
        </p:spPr>
      </p:pic>
      <p:pic>
        <p:nvPicPr>
          <p:cNvPr id="33" name="Picture 32">
            <a:extLst>
              <a:ext uri="{FF2B5EF4-FFF2-40B4-BE49-F238E27FC236}">
                <a16:creationId xmlns:a16="http://schemas.microsoft.com/office/drawing/2014/main" id="{3227A362-3F2C-FE05-AC26-1D69D96CB944}"/>
              </a:ext>
            </a:extLst>
          </p:cNvPr>
          <p:cNvPicPr>
            <a:picLocks noChangeAspect="1"/>
          </p:cNvPicPr>
          <p:nvPr/>
        </p:nvPicPr>
        <p:blipFill>
          <a:blip r:embed="rId7"/>
          <a:stretch>
            <a:fillRect/>
          </a:stretch>
        </p:blipFill>
        <p:spPr>
          <a:xfrm>
            <a:off x="6474048" y="1609999"/>
            <a:ext cx="420623" cy="422234"/>
          </a:xfrm>
          <a:prstGeom prst="rect">
            <a:avLst/>
          </a:prstGeom>
        </p:spPr>
      </p:pic>
      <p:pic>
        <p:nvPicPr>
          <p:cNvPr id="34" name="Picture 33">
            <a:extLst>
              <a:ext uri="{FF2B5EF4-FFF2-40B4-BE49-F238E27FC236}">
                <a16:creationId xmlns:a16="http://schemas.microsoft.com/office/drawing/2014/main" id="{A331E453-0C68-436B-E244-D2CA808A15B8}"/>
              </a:ext>
            </a:extLst>
          </p:cNvPr>
          <p:cNvPicPr>
            <a:picLocks noChangeAspect="1"/>
          </p:cNvPicPr>
          <p:nvPr/>
        </p:nvPicPr>
        <p:blipFill>
          <a:blip r:embed="rId6"/>
          <a:stretch>
            <a:fillRect/>
          </a:stretch>
        </p:blipFill>
        <p:spPr>
          <a:xfrm>
            <a:off x="6474047" y="3352661"/>
            <a:ext cx="420623" cy="420623"/>
          </a:xfrm>
          <a:prstGeom prst="rect">
            <a:avLst/>
          </a:prstGeom>
        </p:spPr>
      </p:pic>
      <p:sp>
        <p:nvSpPr>
          <p:cNvPr id="3" name="TextBox 2">
            <a:extLst>
              <a:ext uri="{FF2B5EF4-FFF2-40B4-BE49-F238E27FC236}">
                <a16:creationId xmlns:a16="http://schemas.microsoft.com/office/drawing/2014/main" id="{4E8EFDF1-A66E-4870-8FEF-FC201F2E1178}"/>
              </a:ext>
            </a:extLst>
          </p:cNvPr>
          <p:cNvSpPr txBox="1"/>
          <p:nvPr/>
        </p:nvSpPr>
        <p:spPr>
          <a:xfrm>
            <a:off x="1429078" y="4371451"/>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28" name="TextBox 27">
            <a:extLst>
              <a:ext uri="{FF2B5EF4-FFF2-40B4-BE49-F238E27FC236}">
                <a16:creationId xmlns:a16="http://schemas.microsoft.com/office/drawing/2014/main" id="{99FC561A-D757-43F6-951E-D93667D1582E}"/>
              </a:ext>
            </a:extLst>
          </p:cNvPr>
          <p:cNvSpPr txBox="1"/>
          <p:nvPr/>
        </p:nvSpPr>
        <p:spPr>
          <a:xfrm>
            <a:off x="1409746" y="5024038"/>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35" name="TextBox 34">
            <a:extLst>
              <a:ext uri="{FF2B5EF4-FFF2-40B4-BE49-F238E27FC236}">
                <a16:creationId xmlns:a16="http://schemas.microsoft.com/office/drawing/2014/main" id="{9F982D20-2C89-413C-8B32-86841ACDE0D9}"/>
              </a:ext>
            </a:extLst>
          </p:cNvPr>
          <p:cNvSpPr txBox="1"/>
          <p:nvPr/>
        </p:nvSpPr>
        <p:spPr>
          <a:xfrm>
            <a:off x="1429078" y="5867287"/>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36" name="TextBox 35">
            <a:extLst>
              <a:ext uri="{FF2B5EF4-FFF2-40B4-BE49-F238E27FC236}">
                <a16:creationId xmlns:a16="http://schemas.microsoft.com/office/drawing/2014/main" id="{4BC53F84-48E5-4F4C-8E74-B5068C27833E}"/>
              </a:ext>
            </a:extLst>
          </p:cNvPr>
          <p:cNvSpPr txBox="1"/>
          <p:nvPr/>
        </p:nvSpPr>
        <p:spPr>
          <a:xfrm>
            <a:off x="7373675" y="1609999"/>
            <a:ext cx="586931" cy="28156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37" name="TextBox 36">
            <a:extLst>
              <a:ext uri="{FF2B5EF4-FFF2-40B4-BE49-F238E27FC236}">
                <a16:creationId xmlns:a16="http://schemas.microsoft.com/office/drawing/2014/main" id="{F15508FE-3966-4055-A0C4-55C2A01A0AD7}"/>
              </a:ext>
            </a:extLst>
          </p:cNvPr>
          <p:cNvSpPr txBox="1"/>
          <p:nvPr/>
        </p:nvSpPr>
        <p:spPr>
          <a:xfrm>
            <a:off x="7373675" y="3352661"/>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Tree>
    <p:extLst>
      <p:ext uri="{BB962C8B-B14F-4D97-AF65-F5344CB8AC3E}">
        <p14:creationId xmlns:p14="http://schemas.microsoft.com/office/powerpoint/2010/main" val="22022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3A1E9-7526-F440-B940-EE5A227892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BB179-F8D5-C345-885D-36A3B3A51673}" type="slidenum">
              <a:rPr kumimoji="0" lang="en-US" sz="1000" b="1"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itle 3">
            <a:extLst>
              <a:ext uri="{FF2B5EF4-FFF2-40B4-BE49-F238E27FC236}">
                <a16:creationId xmlns:a16="http://schemas.microsoft.com/office/drawing/2014/main" id="{24C6F0C7-C049-2205-B08D-9C78C88742B1}"/>
              </a:ext>
            </a:extLst>
          </p:cNvPr>
          <p:cNvSpPr>
            <a:spLocks noGrp="1"/>
          </p:cNvSpPr>
          <p:nvPr>
            <p:ph type="title"/>
          </p:nvPr>
        </p:nvSpPr>
        <p:spPr/>
        <p:txBody>
          <a:bodyPr/>
          <a:lstStyle/>
          <a:p>
            <a:r>
              <a:rPr lang="en-US" dirty="0">
                <a:solidFill>
                  <a:schemeClr val="tx1"/>
                </a:solidFill>
              </a:rPr>
              <a:t>Greenhouse Gas (GHG) Emissions Reduction Goals</a:t>
            </a:r>
          </a:p>
        </p:txBody>
      </p:sp>
      <p:sp>
        <p:nvSpPr>
          <p:cNvPr id="10" name="Content Placeholder 9">
            <a:extLst>
              <a:ext uri="{FF2B5EF4-FFF2-40B4-BE49-F238E27FC236}">
                <a16:creationId xmlns:a16="http://schemas.microsoft.com/office/drawing/2014/main" id="{56F9817E-5BD5-404F-B2B4-2EF8E4F5B5C6}"/>
              </a:ext>
            </a:extLst>
          </p:cNvPr>
          <p:cNvSpPr>
            <a:spLocks noGrp="1"/>
          </p:cNvSpPr>
          <p:nvPr>
            <p:ph idx="1"/>
          </p:nvPr>
        </p:nvSpPr>
        <p:spPr>
          <a:xfrm>
            <a:off x="6417584" y="1623663"/>
            <a:ext cx="5522976" cy="4381500"/>
          </a:xfrm>
        </p:spPr>
        <p:txBody>
          <a:bodyPr vert="horz" lIns="0" tIns="0" rIns="0" bIns="0" rtlCol="0" anchor="t">
            <a:noAutofit/>
          </a:bodyPr>
          <a:lstStyle/>
          <a:p>
            <a:r>
              <a:rPr lang="en-US" sz="1800" dirty="0"/>
              <a:t>In 2022, Corning submitted targets for validation to the Science Based Targets initiative (SBTi), underscoring our commitment to set near-term company-wide emission reductions in line with Climate science, and aligning with the goals of the Paris Agreement.</a:t>
            </a:r>
            <a:endParaRPr lang="en-US" sz="1800" dirty="0">
              <a:cs typeface="Arial"/>
            </a:endParaRPr>
          </a:p>
          <a:p>
            <a:endParaRPr lang="en-US" sz="1800" dirty="0"/>
          </a:p>
        </p:txBody>
      </p:sp>
      <p:sp>
        <p:nvSpPr>
          <p:cNvPr id="9" name="Content Placeholder 4">
            <a:extLst>
              <a:ext uri="{FF2B5EF4-FFF2-40B4-BE49-F238E27FC236}">
                <a16:creationId xmlns:a16="http://schemas.microsoft.com/office/drawing/2014/main" id="{256ABC23-939E-4D89-9DDE-CEB17AA582CE}"/>
              </a:ext>
            </a:extLst>
          </p:cNvPr>
          <p:cNvSpPr txBox="1">
            <a:spLocks/>
          </p:cNvSpPr>
          <p:nvPr/>
        </p:nvSpPr>
        <p:spPr>
          <a:xfrm>
            <a:off x="530413" y="1623663"/>
            <a:ext cx="4825726" cy="408370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D3BB09AC-56C8-4B70-B8B6-711624614DFF}"/>
              </a:ext>
            </a:extLst>
          </p:cNvPr>
          <p:cNvPicPr>
            <a:picLocks noChangeAspect="1"/>
          </p:cNvPicPr>
          <p:nvPr/>
        </p:nvPicPr>
        <p:blipFill rotWithShape="1">
          <a:blip r:embed="rId2"/>
          <a:srcRect t="18242" r="50000"/>
          <a:stretch/>
        </p:blipFill>
        <p:spPr>
          <a:xfrm>
            <a:off x="6417584" y="3340749"/>
            <a:ext cx="3666666" cy="1814243"/>
          </a:xfrm>
          <a:prstGeom prst="rect">
            <a:avLst/>
          </a:prstGeom>
        </p:spPr>
      </p:pic>
      <p:pic>
        <p:nvPicPr>
          <p:cNvPr id="16" name="Picture 15">
            <a:extLst>
              <a:ext uri="{FF2B5EF4-FFF2-40B4-BE49-F238E27FC236}">
                <a16:creationId xmlns:a16="http://schemas.microsoft.com/office/drawing/2014/main" id="{661691FC-8E57-41C6-BCC2-5F4D138BC06B}"/>
              </a:ext>
            </a:extLst>
          </p:cNvPr>
          <p:cNvPicPr>
            <a:picLocks noChangeAspect="1"/>
          </p:cNvPicPr>
          <p:nvPr/>
        </p:nvPicPr>
        <p:blipFill rotWithShape="1">
          <a:blip r:embed="rId2"/>
          <a:srcRect l="49881" t="18242"/>
          <a:stretch/>
        </p:blipFill>
        <p:spPr>
          <a:xfrm>
            <a:off x="8272386" y="4595342"/>
            <a:ext cx="3675413" cy="1814243"/>
          </a:xfrm>
          <a:prstGeom prst="rect">
            <a:avLst/>
          </a:prstGeom>
        </p:spPr>
      </p:pic>
      <p:pic>
        <p:nvPicPr>
          <p:cNvPr id="23" name="Picture Placeholder 22">
            <a:extLst>
              <a:ext uri="{FF2B5EF4-FFF2-40B4-BE49-F238E27FC236}">
                <a16:creationId xmlns:a16="http://schemas.microsoft.com/office/drawing/2014/main" id="{C7048BE0-547B-4C65-9D22-CDD2751FFE46}"/>
              </a:ext>
            </a:extLst>
          </p:cNvPr>
          <p:cNvPicPr>
            <a:picLocks noGrp="1" noChangeAspect="1"/>
          </p:cNvPicPr>
          <p:nvPr>
            <p:ph type="pic" sz="quarter" idx="15"/>
          </p:nvPr>
        </p:nvPicPr>
        <p:blipFill>
          <a:blip r:embed="rId3"/>
          <a:srcRect l="18461" r="18461"/>
          <a:stretch>
            <a:fillRect/>
          </a:stretch>
        </p:blipFill>
        <p:spPr>
          <a:xfrm>
            <a:off x="0" y="0"/>
            <a:ext cx="6096000" cy="6858000"/>
          </a:xfrm>
          <a:prstGeom prst="rect">
            <a:avLst/>
          </a:prstGeom>
        </p:spPr>
      </p:pic>
    </p:spTree>
    <p:extLst>
      <p:ext uri="{BB962C8B-B14F-4D97-AF65-F5344CB8AC3E}">
        <p14:creationId xmlns:p14="http://schemas.microsoft.com/office/powerpoint/2010/main" val="151985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162C29D-A28A-4749-8F82-C232ED75C7BA}"/>
              </a:ext>
            </a:extLst>
          </p:cNvPr>
          <p:cNvSpPr txBox="1"/>
          <p:nvPr/>
        </p:nvSpPr>
        <p:spPr>
          <a:xfrm>
            <a:off x="10176933" y="6448750"/>
            <a:ext cx="6129867" cy="256545"/>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black"/>
                </a:solidFill>
                <a:effectLst/>
                <a:uLnTx/>
                <a:uFillTx/>
                <a:latin typeface="Arial"/>
                <a:ea typeface="+mn-ea"/>
                <a:cs typeface="+mn-cs"/>
              </a:rPr>
              <a:t>Last update Jan 2023</a:t>
            </a:r>
          </a:p>
        </p:txBody>
      </p:sp>
      <p:sp>
        <p:nvSpPr>
          <p:cNvPr id="21" name="Content Placeholder 4">
            <a:extLst>
              <a:ext uri="{FF2B5EF4-FFF2-40B4-BE49-F238E27FC236}">
                <a16:creationId xmlns:a16="http://schemas.microsoft.com/office/drawing/2014/main" id="{AD0EC7B3-3B21-4225-B442-1BE884FAEA60}"/>
              </a:ext>
            </a:extLst>
          </p:cNvPr>
          <p:cNvSpPr txBox="1">
            <a:spLocks/>
          </p:cNvSpPr>
          <p:nvPr/>
        </p:nvSpPr>
        <p:spPr>
          <a:xfrm>
            <a:off x="461813" y="1810888"/>
            <a:ext cx="4954466" cy="146573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r>
              <a:rPr kumimoji="0" lang="en-US" sz="1800" b="1" i="0" u="none" strike="noStrike" kern="1200" cap="none" spc="0" normalizeH="0" baseline="0" noProof="0" dirty="0">
                <a:ln>
                  <a:noFill/>
                </a:ln>
                <a:solidFill>
                  <a:srgbClr val="1A45D7"/>
                </a:solidFill>
                <a:effectLst/>
                <a:uLnTx/>
                <a:uFillTx/>
                <a:latin typeface="Arial"/>
                <a:ea typeface="+mn-ea"/>
                <a:cs typeface="+mn-cs"/>
              </a:rPr>
              <a:t>Our </a:t>
            </a:r>
            <a:r>
              <a:rPr kumimoji="0" lang="hu-HU" sz="1800" b="1" i="0" u="none" strike="noStrike" kern="1200" cap="none" spc="0" normalizeH="0" baseline="0" noProof="0" dirty="0">
                <a:ln>
                  <a:noFill/>
                </a:ln>
                <a:solidFill>
                  <a:srgbClr val="1A45D7"/>
                </a:solidFill>
                <a:effectLst/>
                <a:uLnTx/>
                <a:uFillTx/>
                <a:latin typeface="Arial"/>
                <a:ea typeface="+mn-ea"/>
                <a:cs typeface="+mn-cs"/>
              </a:rPr>
              <a:t>management of</a:t>
            </a:r>
            <a:r>
              <a:rPr kumimoji="0" lang="en-US" sz="1800" b="1" i="0" u="none" strike="noStrike" kern="1200" cap="none" spc="0" normalizeH="0" baseline="0" noProof="0" dirty="0">
                <a:ln>
                  <a:noFill/>
                </a:ln>
                <a:solidFill>
                  <a:srgbClr val="1A45D7"/>
                </a:solidFill>
                <a:effectLst/>
                <a:uLnTx/>
                <a:uFillTx/>
                <a:latin typeface="Arial"/>
                <a:ea typeface="+mn-ea"/>
                <a:cs typeface="+mn-cs"/>
              </a:rPr>
              <a:t> </a:t>
            </a:r>
            <a:endParaRPr kumimoji="0" lang="en-US" sz="1800" b="1" i="0" u="none" strike="noStrike" kern="1200" cap="none" spc="0" normalizeH="0" baseline="0" noProof="0" dirty="0">
              <a:ln>
                <a:noFill/>
              </a:ln>
              <a:solidFill>
                <a:srgbClr val="1A45D7"/>
              </a:solidFill>
              <a:effectLst/>
              <a:uLnTx/>
              <a:uFillTx/>
              <a:latin typeface="Arial"/>
              <a:ea typeface="+mn-ea"/>
              <a:cs typeface="Arial"/>
            </a:endParaRPr>
          </a:p>
          <a:p>
            <a:pPr marL="0" marR="0" lvl="0" indent="0" algn="ctr" defTabSz="1219170" rtl="0" eaLnBrk="1" fontAlgn="auto" latinLnBrk="0" hangingPunct="1">
              <a:lnSpc>
                <a:spcPct val="100000"/>
              </a:lnSpc>
              <a:spcBef>
                <a:spcPts val="0"/>
              </a:spcBef>
              <a:spcAft>
                <a:spcPts val="800"/>
              </a:spcAft>
              <a:buClrTx/>
              <a:buSzPts val="2200"/>
              <a:buFont typeface="Arial" panose="020B0604020202020204" pitchFamily="34" charset="0"/>
              <a:buNone/>
              <a:tabLst/>
              <a:defRPr/>
            </a:pPr>
            <a:r>
              <a:rPr kumimoji="0" lang="en-US" sz="1800" b="1" i="0" u="none" strike="noStrike" kern="1200" cap="none" spc="0" normalizeH="0" baseline="0" noProof="0" dirty="0">
                <a:ln>
                  <a:noFill/>
                </a:ln>
                <a:solidFill>
                  <a:srgbClr val="1A45D7"/>
                </a:solidFill>
                <a:effectLst/>
                <a:uLnTx/>
                <a:uFillTx/>
                <a:latin typeface="Arial"/>
                <a:ea typeface="+mn-ea"/>
                <a:cs typeface="+mn-cs"/>
              </a:rPr>
              <a:t>Sustainable Supply Chain</a:t>
            </a:r>
            <a:endParaRPr kumimoji="0" lang="en-US" sz="1800" b="1" i="0" u="none" strike="noStrike" kern="1200" cap="none" spc="0" normalizeH="0" baseline="0" noProof="0" dirty="0">
              <a:ln>
                <a:noFill/>
              </a:ln>
              <a:solidFill>
                <a:srgbClr val="1A45D7"/>
              </a:solidFill>
              <a:effectLst/>
              <a:uLnTx/>
              <a:uFillTx/>
              <a:latin typeface="Arial"/>
              <a:ea typeface="Arial"/>
              <a:cs typeface="Arial"/>
            </a:endParaRPr>
          </a:p>
          <a:p>
            <a:pPr marL="0" marR="0" lvl="0" indent="0" algn="l" defTabSz="1219170" rtl="0" eaLnBrk="1" fontAlgn="auto" latinLnBrk="0" hangingPunct="1">
              <a:lnSpc>
                <a:spcPct val="100000"/>
              </a:lnSpc>
              <a:spcBef>
                <a:spcPts val="0"/>
              </a:spcBef>
              <a:spcAft>
                <a:spcPts val="800"/>
              </a:spcAft>
              <a:buClr>
                <a:srgbClr val="000000"/>
              </a:buClr>
              <a:buSzPts val="2200"/>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Arial"/>
                <a:cs typeface="Arial"/>
                <a:sym typeface="Arial"/>
              </a:rPr>
              <a:t>Working with our suppliers globally, with a focus on Corporate Social Responsibility (CSR) and Climate Change Issues reduces our supply disruption risk and exposure to regulatory and reputational risk</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srgbClr val="000000"/>
              </a:solidFill>
              <a:effectLst/>
              <a:uLnTx/>
              <a:uFillTx/>
              <a:latin typeface="Arial"/>
              <a:ea typeface="Arial"/>
              <a:cs typeface="Arial"/>
            </a:endParaRPr>
          </a:p>
          <a:p>
            <a:pPr marL="0" marR="0" lvl="0" indent="0" algn="l" defTabSz="121917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Arial"/>
                <a:cs typeface="Arial"/>
                <a:sym typeface="Arial"/>
              </a:rPr>
              <a:t>Our aim is to establish standardized, verified information-based management process contributing to Corning's long-term commitment on sustainable supply. </a:t>
            </a:r>
            <a:br>
              <a:rPr kumimoji="0" lang="en-US" sz="1800" b="0" i="0" u="none" strike="noStrike" kern="1200" cap="none" spc="0" normalizeH="0" baseline="0" noProof="0" dirty="0">
                <a:ln>
                  <a:noFill/>
                </a:ln>
                <a:solidFill>
                  <a:srgbClr val="000000"/>
                </a:solidFill>
                <a:effectLst/>
                <a:uLnTx/>
                <a:uFillTx/>
                <a:latin typeface="Arial"/>
                <a:ea typeface="Arial"/>
                <a:cs typeface="Arial"/>
                <a:sym typeface="Arial"/>
              </a:rPr>
            </a:br>
            <a:endParaRPr kumimoji="0" lang="en-US" sz="18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3" name="TextBox 22">
            <a:extLst>
              <a:ext uri="{FF2B5EF4-FFF2-40B4-BE49-F238E27FC236}">
                <a16:creationId xmlns:a16="http://schemas.microsoft.com/office/drawing/2014/main" id="{8DDFFD58-F456-4E7B-96C2-C86745F2BBD5}"/>
              </a:ext>
            </a:extLst>
          </p:cNvPr>
          <p:cNvSpPr txBox="1"/>
          <p:nvPr/>
        </p:nvSpPr>
        <p:spPr>
          <a:xfrm>
            <a:off x="6563540" y="1957372"/>
            <a:ext cx="4946872" cy="400110"/>
          </a:xfrm>
          <a:prstGeom prst="rect">
            <a:avLst/>
          </a:prstGeom>
          <a:noFill/>
        </p:spPr>
        <p:txBody>
          <a:bodyPr wrap="square" lIns="121920" tIns="60960" rIns="121920" bIns="6096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A45D7"/>
                </a:solidFill>
                <a:effectLst/>
                <a:uLnTx/>
                <a:uFillTx/>
                <a:latin typeface="Arial"/>
                <a:ea typeface="+mn-ea"/>
                <a:cs typeface="+mn-cs"/>
              </a:rPr>
              <a:t>Supply Chain Sustainability Strategy</a:t>
            </a:r>
          </a:p>
        </p:txBody>
      </p:sp>
      <p:sp>
        <p:nvSpPr>
          <p:cNvPr id="24" name="Rectangle 23">
            <a:extLst>
              <a:ext uri="{FF2B5EF4-FFF2-40B4-BE49-F238E27FC236}">
                <a16:creationId xmlns:a16="http://schemas.microsoft.com/office/drawing/2014/main" id="{408C957E-AC31-4270-91A2-2F503302A581}"/>
              </a:ext>
            </a:extLst>
          </p:cNvPr>
          <p:cNvSpPr/>
          <p:nvPr/>
        </p:nvSpPr>
        <p:spPr>
          <a:xfrm>
            <a:off x="10176934" y="6468737"/>
            <a:ext cx="1840461" cy="2068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32CDEA19-42C5-C0D5-7D0A-155B2C36C34F}"/>
              </a:ext>
            </a:extLst>
          </p:cNvPr>
          <p:cNvPicPr>
            <a:picLocks noChangeAspect="1"/>
          </p:cNvPicPr>
          <p:nvPr/>
        </p:nvPicPr>
        <p:blipFill>
          <a:blip r:embed="rId3"/>
          <a:stretch>
            <a:fillRect/>
          </a:stretch>
        </p:blipFill>
        <p:spPr>
          <a:xfrm>
            <a:off x="6157764" y="2507901"/>
            <a:ext cx="5768249" cy="3246481"/>
          </a:xfrm>
          <a:prstGeom prst="rect">
            <a:avLst/>
          </a:prstGeom>
        </p:spPr>
      </p:pic>
      <p:cxnSp>
        <p:nvCxnSpPr>
          <p:cNvPr id="22" name="Straight Arrow Connector 21">
            <a:extLst>
              <a:ext uri="{FF2B5EF4-FFF2-40B4-BE49-F238E27FC236}">
                <a16:creationId xmlns:a16="http://schemas.microsoft.com/office/drawing/2014/main" id="{2DD677D2-1E0E-8DDF-E92E-A89F7B83DE26}"/>
              </a:ext>
            </a:extLst>
          </p:cNvPr>
          <p:cNvCxnSpPr>
            <a:cxnSpLocks/>
          </p:cNvCxnSpPr>
          <p:nvPr/>
        </p:nvCxnSpPr>
        <p:spPr>
          <a:xfrm flipV="1">
            <a:off x="6865942" y="5106084"/>
            <a:ext cx="892311" cy="39328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5058D57-C12B-2E0D-2771-DB341DA6CB33}"/>
              </a:ext>
            </a:extLst>
          </p:cNvPr>
          <p:cNvSpPr/>
          <p:nvPr/>
        </p:nvSpPr>
        <p:spPr>
          <a:xfrm>
            <a:off x="5416280" y="5151714"/>
            <a:ext cx="1449664" cy="69530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Scope 3 program</a:t>
            </a:r>
          </a:p>
        </p:txBody>
      </p:sp>
      <p:sp>
        <p:nvSpPr>
          <p:cNvPr id="27" name="Title 3">
            <a:extLst>
              <a:ext uri="{FF2B5EF4-FFF2-40B4-BE49-F238E27FC236}">
                <a16:creationId xmlns:a16="http://schemas.microsoft.com/office/drawing/2014/main" id="{434F0D30-C450-D9C0-8A31-1F7DEB00EF26}"/>
              </a:ext>
            </a:extLst>
          </p:cNvPr>
          <p:cNvSpPr txBox="1">
            <a:spLocks/>
          </p:cNvSpPr>
          <p:nvPr/>
        </p:nvSpPr>
        <p:spPr>
          <a:xfrm>
            <a:off x="457200" y="571500"/>
            <a:ext cx="11503152" cy="8841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panose="020B0604020202020204"/>
                <a:ea typeface="+mj-ea"/>
                <a:cs typeface="+mj-cs"/>
              </a:rPr>
              <a:t>Climate Change is part of GSM's sustainability strategy</a:t>
            </a:r>
          </a:p>
        </p:txBody>
      </p:sp>
    </p:spTree>
    <p:extLst>
      <p:ext uri="{BB962C8B-B14F-4D97-AF65-F5344CB8AC3E}">
        <p14:creationId xmlns:p14="http://schemas.microsoft.com/office/powerpoint/2010/main" val="101838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D3BA511-BEDE-4CCE-AFF5-CB840A4BC716}"/>
              </a:ext>
            </a:extLst>
          </p:cNvPr>
          <p:cNvGraphicFramePr>
            <a:graphicFrameLocks noGrp="1"/>
          </p:cNvGraphicFramePr>
          <p:nvPr>
            <p:ph sz="quarter" idx="4294967295"/>
          </p:nvPr>
        </p:nvGraphicFramePr>
        <p:xfrm>
          <a:off x="667523" y="1477169"/>
          <a:ext cx="10972800" cy="107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5EA679B3-37B8-4BB5-9607-AFD4930C65A6}"/>
              </a:ext>
            </a:extLst>
          </p:cNvPr>
          <p:cNvCxnSpPr/>
          <p:nvPr/>
        </p:nvCxnSpPr>
        <p:spPr>
          <a:xfrm>
            <a:off x="2858274" y="2450306"/>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784E5C-CF3A-4EC1-8026-D83B35127927}"/>
              </a:ext>
            </a:extLst>
          </p:cNvPr>
          <p:cNvSpPr txBox="1"/>
          <p:nvPr/>
        </p:nvSpPr>
        <p:spPr>
          <a:xfrm>
            <a:off x="972324" y="3317082"/>
            <a:ext cx="3105151" cy="2308324"/>
          </a:xfrm>
          <a:prstGeom prst="rect">
            <a:avLst/>
          </a:prstGeom>
          <a:noFill/>
        </p:spPr>
        <p:txBody>
          <a:bodyPr wrap="square" lIns="91440" tIns="45720" rIns="91440" bIns="45720" rtlCol="0" anchor="t">
            <a:spAutoFit/>
          </a:bodyPr>
          <a:lstStyle/>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Communicate supplier</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engagement program to the suppliers that contribute 80% of Corning/Hemlock scope 3 emissions.</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 (PG&amp;S, Capital Goods, Transportation)</a:t>
            </a:r>
          </a:p>
          <a:p>
            <a:pPr marL="0" marR="0" lvl="0" indent="0" algn="l" defTabSz="914377"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A45D7"/>
              </a:solidFill>
              <a:effectLst/>
              <a:uLnTx/>
              <a:uFillTx/>
              <a:latin typeface="Arial" panose="020B0604020202020204" pitchFamily="34" charset="0"/>
              <a:ea typeface="+mn-ea"/>
              <a:cs typeface="Arial"/>
            </a:endParaRPr>
          </a:p>
        </p:txBody>
      </p:sp>
      <p:grpSp>
        <p:nvGrpSpPr>
          <p:cNvPr id="14" name="Group 13">
            <a:extLst>
              <a:ext uri="{FF2B5EF4-FFF2-40B4-BE49-F238E27FC236}">
                <a16:creationId xmlns:a16="http://schemas.microsoft.com/office/drawing/2014/main" id="{724B7424-596F-4438-A08C-6DC10F9ED78F}"/>
              </a:ext>
            </a:extLst>
          </p:cNvPr>
          <p:cNvGrpSpPr/>
          <p:nvPr/>
        </p:nvGrpSpPr>
        <p:grpSpPr>
          <a:xfrm>
            <a:off x="4656200" y="2556669"/>
            <a:ext cx="3105151" cy="3702437"/>
            <a:chOff x="4075588" y="2247901"/>
            <a:chExt cx="3105151" cy="3702435"/>
          </a:xfrm>
        </p:grpSpPr>
        <p:sp>
          <p:nvSpPr>
            <p:cNvPr id="10" name="TextBox 9">
              <a:extLst>
                <a:ext uri="{FF2B5EF4-FFF2-40B4-BE49-F238E27FC236}">
                  <a16:creationId xmlns:a16="http://schemas.microsoft.com/office/drawing/2014/main" id="{8D79C327-1229-4D7E-A315-0FD523ED0505}"/>
                </a:ext>
              </a:extLst>
            </p:cNvPr>
            <p:cNvSpPr txBox="1"/>
            <p:nvPr/>
          </p:nvSpPr>
          <p:spPr>
            <a:xfrm>
              <a:off x="4075588" y="3180349"/>
              <a:ext cx="3105151" cy="2769987"/>
            </a:xfrm>
            <a:prstGeom prst="rect">
              <a:avLst/>
            </a:prstGeom>
            <a:noFill/>
          </p:spPr>
          <p:txBody>
            <a:bodyPr wrap="square" lIns="91440" tIns="45720" rIns="91440" bIns="45720" rtlCol="0" anchor="t">
              <a:spAutoFit/>
            </a:bodyPr>
            <a:lstStyle/>
            <a:p>
              <a:pPr marL="0" marR="0" lvl="0" indent="0" algn="l"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Actively engage and train the suppliers that contribute 60% of emissions in  PG&amp;S,CAP category and 80% in the Transportation</a:t>
              </a: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lang="en-US" sz="1200" dirty="0">
                <a:solidFill>
                  <a:srgbClr val="000000"/>
                </a:solidFill>
                <a:latin typeface="Arial" panose="020B0604020202020204" pitchFamily="34" charset="0"/>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A45D7"/>
                </a:solidFill>
                <a:effectLst/>
                <a:uLnTx/>
                <a:uFillTx/>
                <a:latin typeface="Arial"/>
                <a:ea typeface="+mn-ea"/>
                <a:cs typeface="Arial"/>
              </a:endParaRP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45D7"/>
                  </a:solidFill>
                  <a:effectLst/>
                  <a:uLnTx/>
                  <a:uFillTx/>
                  <a:latin typeface="Arial"/>
                  <a:ea typeface="+mn-ea"/>
                  <a:cs typeface="Arial"/>
                </a:rPr>
                <a:t>Corning approved channel</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a:rPr>
                <a:t>CDP supply chain program</a:t>
              </a:r>
            </a:p>
          </p:txBody>
        </p:sp>
        <p:cxnSp>
          <p:nvCxnSpPr>
            <p:cNvPr id="11" name="Straight Connector 10">
              <a:extLst>
                <a:ext uri="{FF2B5EF4-FFF2-40B4-BE49-F238E27FC236}">
                  <a16:creationId xmlns:a16="http://schemas.microsoft.com/office/drawing/2014/main" id="{A6415C53-CB19-4C23-979D-8A510B438B68}"/>
                </a:ext>
              </a:extLst>
            </p:cNvPr>
            <p:cNvCxnSpPr/>
            <p:nvPr/>
          </p:nvCxnSpPr>
          <p:spPr>
            <a:xfrm>
              <a:off x="5791200" y="2247901"/>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75E963B-05F1-43D5-968C-CAF1B16B15A0}"/>
              </a:ext>
            </a:extLst>
          </p:cNvPr>
          <p:cNvGrpSpPr/>
          <p:nvPr/>
        </p:nvGrpSpPr>
        <p:grpSpPr>
          <a:xfrm>
            <a:off x="8506598" y="2450306"/>
            <a:ext cx="3105151" cy="3043237"/>
            <a:chOff x="7839074" y="2295525"/>
            <a:chExt cx="3105151" cy="3043236"/>
          </a:xfrm>
        </p:grpSpPr>
        <p:cxnSp>
          <p:nvCxnSpPr>
            <p:cNvPr id="12" name="Straight Connector 11">
              <a:extLst>
                <a:ext uri="{FF2B5EF4-FFF2-40B4-BE49-F238E27FC236}">
                  <a16:creationId xmlns:a16="http://schemas.microsoft.com/office/drawing/2014/main" id="{4F31937D-FFB4-4BCB-B920-AAAC8D8EBBC3}"/>
                </a:ext>
              </a:extLst>
            </p:cNvPr>
            <p:cNvCxnSpPr/>
            <p:nvPr/>
          </p:nvCxnSpPr>
          <p:spPr>
            <a:xfrm>
              <a:off x="9420225" y="229552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CB69BD-081E-415E-AB45-AC8BB4598806}"/>
                </a:ext>
              </a:extLst>
            </p:cNvPr>
            <p:cNvSpPr txBox="1"/>
            <p:nvPr/>
          </p:nvSpPr>
          <p:spPr>
            <a:xfrm>
              <a:off x="7839074" y="3204844"/>
              <a:ext cx="3105151" cy="2133917"/>
            </a:xfrm>
            <a:prstGeom prst="rect">
              <a:avLst/>
            </a:prstGeom>
            <a:noFill/>
          </p:spPr>
          <p:txBody>
            <a:bodyPr wrap="square" lIns="91440" tIns="45720" rIns="91440" bIns="45720" rtlCol="0" anchor="t">
              <a:spAutoFit/>
            </a:bodyPr>
            <a:lstStyle/>
            <a:p>
              <a:pPr marL="0" marR="0" lvl="0" indent="0" algn="ctr" defTabSz="914377" rtl="0" eaLnBrk="1" fontAlgn="base"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Develop and implement emission reduction plans with supplier classified as engaged leaders in the scope emissions program</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45D7"/>
                  </a:solidFill>
                  <a:effectLst/>
                  <a:uLnTx/>
                  <a:uFillTx/>
                  <a:latin typeface="Arial"/>
                  <a:ea typeface="+mn-ea"/>
                  <a:cs typeface="Arial"/>
                </a:rPr>
                <a:t>  </a:t>
              </a:r>
              <a:endParaRPr kumimoji="0" lang="en-US" sz="1200" b="0" i="0" u="none" strike="noStrike" kern="1200" cap="none" spc="0" normalizeH="0" baseline="0" noProof="0" dirty="0">
                <a:ln>
                  <a:noFill/>
                </a:ln>
                <a:solidFill>
                  <a:srgbClr val="1A45D7"/>
                </a:solidFill>
                <a:effectLst/>
                <a:uLnTx/>
                <a:uFillTx/>
                <a:latin typeface="Arial"/>
                <a:ea typeface="+mn-ea"/>
                <a:cs typeface="Arial"/>
              </a:endParaRPr>
            </a:p>
          </p:txBody>
        </p:sp>
      </p:grpSp>
      <p:sp>
        <p:nvSpPr>
          <p:cNvPr id="68" name="Title 3">
            <a:extLst>
              <a:ext uri="{FF2B5EF4-FFF2-40B4-BE49-F238E27FC236}">
                <a16:creationId xmlns:a16="http://schemas.microsoft.com/office/drawing/2014/main" id="{CF2550F9-31DE-E51F-064F-29B225B37A80}"/>
              </a:ext>
            </a:extLst>
          </p:cNvPr>
          <p:cNvSpPr txBox="1">
            <a:spLocks/>
          </p:cNvSpPr>
          <p:nvPr/>
        </p:nvSpPr>
        <p:spPr>
          <a:xfrm>
            <a:off x="457200" y="571500"/>
            <a:ext cx="11503152" cy="8841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a:ea typeface="+mj-ea"/>
                <a:cs typeface="+mj-cs"/>
              </a:rPr>
              <a:t>2023 supplier engagement goals defined and set for deployment</a:t>
            </a:r>
            <a:endParaRPr kumimoji="0" lang="en-US" sz="3600" b="1" i="0" u="none" strike="noStrike" kern="1200" cap="none" spc="0" normalizeH="0" baseline="0" noProof="0" dirty="0">
              <a:ln>
                <a:noFill/>
              </a:ln>
              <a:solidFill>
                <a:srgbClr val="000000"/>
              </a:solidFill>
              <a:effectLst/>
              <a:uLnTx/>
              <a:uFillTx/>
              <a:latin typeface="Arial" panose="020B0604020202020204"/>
              <a:ea typeface="+mj-ea"/>
              <a:cs typeface="+mj-cs"/>
            </a:endParaRPr>
          </a:p>
        </p:txBody>
      </p:sp>
      <p:pic>
        <p:nvPicPr>
          <p:cNvPr id="2" name="Picture 1" descr="A picture containing graphics, clipart, font, white&#10;&#10;Description automatically generated">
            <a:extLst>
              <a:ext uri="{FF2B5EF4-FFF2-40B4-BE49-F238E27FC236}">
                <a16:creationId xmlns:a16="http://schemas.microsoft.com/office/drawing/2014/main" id="{A3223358-62C9-B699-A70A-B26BE7615C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2125" y="0"/>
            <a:ext cx="765349" cy="765349"/>
          </a:xfrm>
          <a:prstGeom prst="rect">
            <a:avLst/>
          </a:prstGeom>
        </p:spPr>
      </p:pic>
    </p:spTree>
    <p:extLst>
      <p:ext uri="{BB962C8B-B14F-4D97-AF65-F5344CB8AC3E}">
        <p14:creationId xmlns:p14="http://schemas.microsoft.com/office/powerpoint/2010/main" val="172298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15A431-708D-3648-B67A-FAD71175587A}"/>
              </a:ext>
            </a:extLst>
          </p:cNvPr>
          <p:cNvSpPr txBox="1"/>
          <p:nvPr/>
        </p:nvSpPr>
        <p:spPr>
          <a:xfrm>
            <a:off x="2005809" y="103861"/>
            <a:ext cx="7960320" cy="523220"/>
          </a:xfrm>
          <a:prstGeom prst="rect">
            <a:avLst/>
          </a:prstGeom>
          <a:noFill/>
        </p:spPr>
        <p:txBody>
          <a:bodyPr wrap="none" rtlCol="0">
            <a:spAutoFit/>
          </a:bodyPr>
          <a:lstStyle/>
          <a:p>
            <a:pPr algn="ctr"/>
            <a:r>
              <a:rPr lang="en-US" sz="2800" b="1" dirty="0">
                <a:solidFill>
                  <a:srgbClr val="000000"/>
                </a:solidFill>
                <a:latin typeface="Arial" panose="020B0604020202020204"/>
                <a:ea typeface="+mj-ea"/>
                <a:cs typeface="+mj-cs"/>
              </a:rPr>
              <a:t>2023 Supplier Activities for Scope 3 Emission</a:t>
            </a:r>
          </a:p>
        </p:txBody>
      </p:sp>
      <p:sp>
        <p:nvSpPr>
          <p:cNvPr id="4" name="Freeform 2">
            <a:extLst>
              <a:ext uri="{FF2B5EF4-FFF2-40B4-BE49-F238E27FC236}">
                <a16:creationId xmlns:a16="http://schemas.microsoft.com/office/drawing/2014/main" id="{02BAA1AC-5FEB-7D40-B32D-E2FF77DA13C3}"/>
              </a:ext>
            </a:extLst>
          </p:cNvPr>
          <p:cNvSpPr>
            <a:spLocks noChangeArrowheads="1"/>
          </p:cNvSpPr>
          <p:nvPr/>
        </p:nvSpPr>
        <p:spPr bwMode="auto">
          <a:xfrm>
            <a:off x="439797" y="1"/>
            <a:ext cx="4486083" cy="6725919"/>
          </a:xfrm>
          <a:custGeom>
            <a:avLst/>
            <a:gdLst>
              <a:gd name="T0" fmla="*/ 8744 w 8745"/>
              <a:gd name="T1" fmla="*/ 11007 h 11008"/>
              <a:gd name="T2" fmla="*/ 7828 w 8745"/>
              <a:gd name="T3" fmla="*/ 11007 h 11008"/>
              <a:gd name="T4" fmla="*/ 7828 w 8745"/>
              <a:gd name="T5" fmla="*/ 8903 h 11008"/>
              <a:gd name="T6" fmla="*/ 7828 w 8745"/>
              <a:gd name="T7" fmla="*/ 8903 h 11008"/>
              <a:gd name="T8" fmla="*/ 7490 w 8745"/>
              <a:gd name="T9" fmla="*/ 8564 h 11008"/>
              <a:gd name="T10" fmla="*/ 5578 w 8745"/>
              <a:gd name="T11" fmla="*/ 8564 h 11008"/>
              <a:gd name="T12" fmla="*/ 5578 w 8745"/>
              <a:gd name="T13" fmla="*/ 8564 h 11008"/>
              <a:gd name="T14" fmla="*/ 4322 w 8745"/>
              <a:gd name="T15" fmla="*/ 7309 h 11008"/>
              <a:gd name="T16" fmla="*/ 4322 w 8745"/>
              <a:gd name="T17" fmla="*/ 5901 h 11008"/>
              <a:gd name="T18" fmla="*/ 4322 w 8745"/>
              <a:gd name="T19" fmla="*/ 5901 h 11008"/>
              <a:gd name="T20" fmla="*/ 3984 w 8745"/>
              <a:gd name="T21" fmla="*/ 5562 h 11008"/>
              <a:gd name="T22" fmla="*/ 1256 w 8745"/>
              <a:gd name="T23" fmla="*/ 5562 h 11008"/>
              <a:gd name="T24" fmla="*/ 1256 w 8745"/>
              <a:gd name="T25" fmla="*/ 5562 h 11008"/>
              <a:gd name="T26" fmla="*/ 0 w 8745"/>
              <a:gd name="T27" fmla="*/ 4307 h 11008"/>
              <a:gd name="T28" fmla="*/ 0 w 8745"/>
              <a:gd name="T29" fmla="*/ 0 h 11008"/>
              <a:gd name="T30" fmla="*/ 917 w 8745"/>
              <a:gd name="T31" fmla="*/ 0 h 11008"/>
              <a:gd name="T32" fmla="*/ 917 w 8745"/>
              <a:gd name="T33" fmla="*/ 4307 h 11008"/>
              <a:gd name="T34" fmla="*/ 917 w 8745"/>
              <a:gd name="T35" fmla="*/ 4307 h 11008"/>
              <a:gd name="T36" fmla="*/ 1256 w 8745"/>
              <a:gd name="T37" fmla="*/ 4645 h 11008"/>
              <a:gd name="T38" fmla="*/ 3984 w 8745"/>
              <a:gd name="T39" fmla="*/ 4645 h 11008"/>
              <a:gd name="T40" fmla="*/ 3984 w 8745"/>
              <a:gd name="T41" fmla="*/ 4645 h 11008"/>
              <a:gd name="T42" fmla="*/ 5239 w 8745"/>
              <a:gd name="T43" fmla="*/ 5901 h 11008"/>
              <a:gd name="T44" fmla="*/ 5239 w 8745"/>
              <a:gd name="T45" fmla="*/ 7309 h 11008"/>
              <a:gd name="T46" fmla="*/ 5239 w 8745"/>
              <a:gd name="T47" fmla="*/ 7309 h 11008"/>
              <a:gd name="T48" fmla="*/ 5578 w 8745"/>
              <a:gd name="T49" fmla="*/ 7647 h 11008"/>
              <a:gd name="T50" fmla="*/ 7490 w 8745"/>
              <a:gd name="T51" fmla="*/ 7647 h 11008"/>
              <a:gd name="T52" fmla="*/ 7490 w 8745"/>
              <a:gd name="T53" fmla="*/ 7647 h 11008"/>
              <a:gd name="T54" fmla="*/ 8744 w 8745"/>
              <a:gd name="T55" fmla="*/ 8903 h 11008"/>
              <a:gd name="T56" fmla="*/ 8744 w 8745"/>
              <a:gd name="T57" fmla="*/ 11007 h 1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45" h="11008">
                <a:moveTo>
                  <a:pt x="8744" y="11007"/>
                </a:moveTo>
                <a:lnTo>
                  <a:pt x="7828" y="11007"/>
                </a:lnTo>
                <a:lnTo>
                  <a:pt x="7828" y="8903"/>
                </a:lnTo>
                <a:lnTo>
                  <a:pt x="7828" y="8903"/>
                </a:lnTo>
                <a:cubicBezTo>
                  <a:pt x="7828" y="8716"/>
                  <a:pt x="7676" y="8564"/>
                  <a:pt x="7490" y="8564"/>
                </a:cubicBezTo>
                <a:lnTo>
                  <a:pt x="5578" y="8564"/>
                </a:lnTo>
                <a:lnTo>
                  <a:pt x="5578" y="8564"/>
                </a:lnTo>
                <a:cubicBezTo>
                  <a:pt x="4885" y="8564"/>
                  <a:pt x="4322" y="8001"/>
                  <a:pt x="4322" y="7309"/>
                </a:cubicBezTo>
                <a:lnTo>
                  <a:pt x="4322" y="5901"/>
                </a:lnTo>
                <a:lnTo>
                  <a:pt x="4322" y="5901"/>
                </a:lnTo>
                <a:cubicBezTo>
                  <a:pt x="4322" y="5714"/>
                  <a:pt x="4170" y="5562"/>
                  <a:pt x="3984" y="5562"/>
                </a:cubicBezTo>
                <a:lnTo>
                  <a:pt x="1256" y="5562"/>
                </a:lnTo>
                <a:lnTo>
                  <a:pt x="1256" y="5562"/>
                </a:lnTo>
                <a:cubicBezTo>
                  <a:pt x="563" y="5562"/>
                  <a:pt x="0" y="5000"/>
                  <a:pt x="0" y="4307"/>
                </a:cubicBezTo>
                <a:lnTo>
                  <a:pt x="0" y="0"/>
                </a:lnTo>
                <a:lnTo>
                  <a:pt x="917" y="0"/>
                </a:lnTo>
                <a:lnTo>
                  <a:pt x="917" y="4307"/>
                </a:lnTo>
                <a:lnTo>
                  <a:pt x="917" y="4307"/>
                </a:lnTo>
                <a:cubicBezTo>
                  <a:pt x="917" y="4494"/>
                  <a:pt x="1069" y="4645"/>
                  <a:pt x="1256" y="4645"/>
                </a:cubicBezTo>
                <a:lnTo>
                  <a:pt x="3984" y="4645"/>
                </a:lnTo>
                <a:lnTo>
                  <a:pt x="3984" y="4645"/>
                </a:lnTo>
                <a:cubicBezTo>
                  <a:pt x="4676" y="4645"/>
                  <a:pt x="5239" y="5209"/>
                  <a:pt x="5239" y="5901"/>
                </a:cubicBezTo>
                <a:lnTo>
                  <a:pt x="5239" y="7309"/>
                </a:lnTo>
                <a:lnTo>
                  <a:pt x="5239" y="7309"/>
                </a:lnTo>
                <a:cubicBezTo>
                  <a:pt x="5239" y="7495"/>
                  <a:pt x="5391" y="7647"/>
                  <a:pt x="5578" y="7647"/>
                </a:cubicBezTo>
                <a:lnTo>
                  <a:pt x="7490" y="7647"/>
                </a:lnTo>
                <a:lnTo>
                  <a:pt x="7490" y="7647"/>
                </a:lnTo>
                <a:cubicBezTo>
                  <a:pt x="8181" y="7647"/>
                  <a:pt x="8744" y="8211"/>
                  <a:pt x="8744" y="8903"/>
                </a:cubicBezTo>
                <a:lnTo>
                  <a:pt x="8744" y="11007"/>
                </a:lnTo>
              </a:path>
            </a:pathLst>
          </a:custGeom>
          <a:solidFill>
            <a:schemeClr val="tx1">
              <a:lumMod val="50000"/>
              <a:lumOff val="50000"/>
            </a:schemeClr>
          </a:solidFill>
          <a:ln>
            <a:noFill/>
          </a:ln>
          <a:effectLst/>
        </p:spPr>
        <p:txBody>
          <a:bodyPr wrap="none" anchor="ctr"/>
          <a:lstStyle/>
          <a:p>
            <a:endParaRPr lang="en-US" sz="3265" dirty="0">
              <a:latin typeface="Lato Light" panose="020F0502020204030203" pitchFamily="34" charset="0"/>
            </a:endParaRPr>
          </a:p>
        </p:txBody>
      </p:sp>
      <p:sp>
        <p:nvSpPr>
          <p:cNvPr id="5" name="Freeform 3">
            <a:extLst>
              <a:ext uri="{FF2B5EF4-FFF2-40B4-BE49-F238E27FC236}">
                <a16:creationId xmlns:a16="http://schemas.microsoft.com/office/drawing/2014/main" id="{84915DB8-91F0-DC4C-86C7-60C87533CF8B}"/>
              </a:ext>
            </a:extLst>
          </p:cNvPr>
          <p:cNvSpPr>
            <a:spLocks noChangeArrowheads="1"/>
          </p:cNvSpPr>
          <p:nvPr/>
        </p:nvSpPr>
        <p:spPr bwMode="auto">
          <a:xfrm>
            <a:off x="633382" y="-25142"/>
            <a:ext cx="4851179" cy="6856035"/>
          </a:xfrm>
          <a:custGeom>
            <a:avLst/>
            <a:gdLst>
              <a:gd name="T0" fmla="*/ 0 w 7930"/>
              <a:gd name="T1" fmla="*/ 714 h 11008"/>
              <a:gd name="T2" fmla="*/ 102 w 7930"/>
              <a:gd name="T3" fmla="*/ 0 h 11008"/>
              <a:gd name="T4" fmla="*/ 102 w 7930"/>
              <a:gd name="T5" fmla="*/ 2140 h 11008"/>
              <a:gd name="T6" fmla="*/ 0 w 7930"/>
              <a:gd name="T7" fmla="*/ 1427 h 11008"/>
              <a:gd name="T8" fmla="*/ 102 w 7930"/>
              <a:gd name="T9" fmla="*/ 2140 h 11008"/>
              <a:gd name="T10" fmla="*/ 0 w 7930"/>
              <a:gd name="T11" fmla="*/ 3567 h 11008"/>
              <a:gd name="T12" fmla="*/ 102 w 7930"/>
              <a:gd name="T13" fmla="*/ 2854 h 11008"/>
              <a:gd name="T14" fmla="*/ 296 w 7930"/>
              <a:gd name="T15" fmla="*/ 4951 h 11008"/>
              <a:gd name="T16" fmla="*/ 0 w 7930"/>
              <a:gd name="T17" fmla="*/ 4307 h 11008"/>
              <a:gd name="T18" fmla="*/ 102 w 7930"/>
              <a:gd name="T19" fmla="*/ 4281 h 11008"/>
              <a:gd name="T20" fmla="*/ 102 w 7930"/>
              <a:gd name="T21" fmla="*/ 4307 h 11008"/>
              <a:gd name="T22" fmla="*/ 296 w 7930"/>
              <a:gd name="T23" fmla="*/ 4951 h 11008"/>
              <a:gd name="T24" fmla="*/ 996 w 7930"/>
              <a:gd name="T25" fmla="*/ 5156 h 11008"/>
              <a:gd name="T26" fmla="*/ 1709 w 7930"/>
              <a:gd name="T27" fmla="*/ 5053 h 11008"/>
              <a:gd name="T28" fmla="*/ 3137 w 7930"/>
              <a:gd name="T29" fmla="*/ 5156 h 11008"/>
              <a:gd name="T30" fmla="*/ 2423 w 7930"/>
              <a:gd name="T31" fmla="*/ 5053 h 11008"/>
              <a:gd name="T32" fmla="*/ 3137 w 7930"/>
              <a:gd name="T33" fmla="*/ 5156 h 11008"/>
              <a:gd name="T34" fmla="*/ 4282 w 7930"/>
              <a:gd name="T35" fmla="*/ 5657 h 11008"/>
              <a:gd name="T36" fmla="*/ 3862 w 7930"/>
              <a:gd name="T37" fmla="*/ 5103 h 11008"/>
              <a:gd name="T38" fmla="*/ 4378 w 7930"/>
              <a:gd name="T39" fmla="*/ 5624 h 11008"/>
              <a:gd name="T40" fmla="*/ 4423 w 7930"/>
              <a:gd name="T41" fmla="*/ 7063 h 11008"/>
              <a:gd name="T42" fmla="*/ 4322 w 7930"/>
              <a:gd name="T43" fmla="*/ 6350 h 11008"/>
              <a:gd name="T44" fmla="*/ 4423 w 7930"/>
              <a:gd name="T45" fmla="*/ 7063 h 11008"/>
              <a:gd name="T46" fmla="*/ 5094 w 7930"/>
              <a:gd name="T47" fmla="*/ 8154 h 11008"/>
              <a:gd name="T48" fmla="*/ 4548 w 7930"/>
              <a:gd name="T49" fmla="*/ 7722 h 11008"/>
              <a:gd name="T50" fmla="*/ 5103 w 7930"/>
              <a:gd name="T51" fmla="*/ 8052 h 11008"/>
              <a:gd name="T52" fmla="*/ 6525 w 7930"/>
              <a:gd name="T53" fmla="*/ 8156 h 11008"/>
              <a:gd name="T54" fmla="*/ 5812 w 7930"/>
              <a:gd name="T55" fmla="*/ 8054 h 11008"/>
              <a:gd name="T56" fmla="*/ 6525 w 7930"/>
              <a:gd name="T57" fmla="*/ 8156 h 11008"/>
              <a:gd name="T58" fmla="*/ 7743 w 7930"/>
              <a:gd name="T59" fmla="*/ 8558 h 11008"/>
              <a:gd name="T60" fmla="*/ 7248 w 7930"/>
              <a:gd name="T61" fmla="*/ 8071 h 11008"/>
              <a:gd name="T62" fmla="*/ 7834 w 7930"/>
              <a:gd name="T63" fmla="*/ 8511 h 11008"/>
              <a:gd name="T64" fmla="*/ 7929 w 7930"/>
              <a:gd name="T65" fmla="*/ 9947 h 11008"/>
              <a:gd name="T66" fmla="*/ 7827 w 7930"/>
              <a:gd name="T67" fmla="*/ 9234 h 11008"/>
              <a:gd name="T68" fmla="*/ 7929 w 7930"/>
              <a:gd name="T69" fmla="*/ 9947 h 11008"/>
              <a:gd name="T70" fmla="*/ 7827 w 7930"/>
              <a:gd name="T71" fmla="*/ 11007 h 11008"/>
              <a:gd name="T72" fmla="*/ 7929 w 7930"/>
              <a:gd name="T73" fmla="*/ 10661 h 1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30" h="11008">
                <a:moveTo>
                  <a:pt x="102" y="714"/>
                </a:moveTo>
                <a:lnTo>
                  <a:pt x="0" y="714"/>
                </a:lnTo>
                <a:lnTo>
                  <a:pt x="0" y="0"/>
                </a:lnTo>
                <a:lnTo>
                  <a:pt x="102" y="0"/>
                </a:lnTo>
                <a:lnTo>
                  <a:pt x="102" y="714"/>
                </a:lnTo>
                <a:close/>
                <a:moveTo>
                  <a:pt x="102" y="2140"/>
                </a:moveTo>
                <a:lnTo>
                  <a:pt x="0" y="2140"/>
                </a:lnTo>
                <a:lnTo>
                  <a:pt x="0" y="1427"/>
                </a:lnTo>
                <a:lnTo>
                  <a:pt x="102" y="1427"/>
                </a:lnTo>
                <a:lnTo>
                  <a:pt x="102" y="2140"/>
                </a:lnTo>
                <a:close/>
                <a:moveTo>
                  <a:pt x="102" y="3567"/>
                </a:moveTo>
                <a:lnTo>
                  <a:pt x="0" y="3567"/>
                </a:lnTo>
                <a:lnTo>
                  <a:pt x="0" y="2854"/>
                </a:lnTo>
                <a:lnTo>
                  <a:pt x="102" y="2854"/>
                </a:lnTo>
                <a:lnTo>
                  <a:pt x="102" y="3567"/>
                </a:lnTo>
                <a:close/>
                <a:moveTo>
                  <a:pt x="296" y="4951"/>
                </a:moveTo>
                <a:lnTo>
                  <a:pt x="296" y="4951"/>
                </a:lnTo>
                <a:cubicBezTo>
                  <a:pt x="108" y="4790"/>
                  <a:pt x="0" y="4555"/>
                  <a:pt x="0" y="4307"/>
                </a:cubicBezTo>
                <a:lnTo>
                  <a:pt x="0" y="4281"/>
                </a:lnTo>
                <a:lnTo>
                  <a:pt x="102" y="4281"/>
                </a:lnTo>
                <a:lnTo>
                  <a:pt x="102" y="4307"/>
                </a:lnTo>
                <a:lnTo>
                  <a:pt x="102" y="4307"/>
                </a:lnTo>
                <a:cubicBezTo>
                  <a:pt x="102" y="4525"/>
                  <a:pt x="197" y="4732"/>
                  <a:pt x="362" y="4874"/>
                </a:cubicBezTo>
                <a:lnTo>
                  <a:pt x="296" y="4951"/>
                </a:lnTo>
                <a:close/>
                <a:moveTo>
                  <a:pt x="1709" y="5156"/>
                </a:moveTo>
                <a:lnTo>
                  <a:pt x="996" y="5156"/>
                </a:lnTo>
                <a:lnTo>
                  <a:pt x="996" y="5053"/>
                </a:lnTo>
                <a:lnTo>
                  <a:pt x="1709" y="5053"/>
                </a:lnTo>
                <a:lnTo>
                  <a:pt x="1709" y="5156"/>
                </a:lnTo>
                <a:close/>
                <a:moveTo>
                  <a:pt x="3137" y="5156"/>
                </a:moveTo>
                <a:lnTo>
                  <a:pt x="2423" y="5156"/>
                </a:lnTo>
                <a:lnTo>
                  <a:pt x="2423" y="5053"/>
                </a:lnTo>
                <a:lnTo>
                  <a:pt x="3137" y="5053"/>
                </a:lnTo>
                <a:lnTo>
                  <a:pt x="3137" y="5156"/>
                </a:lnTo>
                <a:close/>
                <a:moveTo>
                  <a:pt x="4282" y="5657"/>
                </a:moveTo>
                <a:lnTo>
                  <a:pt x="4282" y="5657"/>
                </a:lnTo>
                <a:cubicBezTo>
                  <a:pt x="4208" y="5447"/>
                  <a:pt x="4039" y="5275"/>
                  <a:pt x="3827" y="5199"/>
                </a:cubicBezTo>
                <a:lnTo>
                  <a:pt x="3862" y="5103"/>
                </a:lnTo>
                <a:lnTo>
                  <a:pt x="3862" y="5103"/>
                </a:lnTo>
                <a:cubicBezTo>
                  <a:pt x="4102" y="5189"/>
                  <a:pt x="4294" y="5384"/>
                  <a:pt x="4378" y="5624"/>
                </a:cubicBezTo>
                <a:lnTo>
                  <a:pt x="4282" y="5657"/>
                </a:lnTo>
                <a:close/>
                <a:moveTo>
                  <a:pt x="4423" y="7063"/>
                </a:moveTo>
                <a:lnTo>
                  <a:pt x="4322" y="7063"/>
                </a:lnTo>
                <a:lnTo>
                  <a:pt x="4322" y="6350"/>
                </a:lnTo>
                <a:lnTo>
                  <a:pt x="4423" y="6350"/>
                </a:lnTo>
                <a:lnTo>
                  <a:pt x="4423" y="7063"/>
                </a:lnTo>
                <a:close/>
                <a:moveTo>
                  <a:pt x="5094" y="8154"/>
                </a:moveTo>
                <a:lnTo>
                  <a:pt x="5094" y="8154"/>
                </a:lnTo>
                <a:cubicBezTo>
                  <a:pt x="4837" y="8130"/>
                  <a:pt x="4607" y="7994"/>
                  <a:pt x="4463" y="7778"/>
                </a:cubicBezTo>
                <a:lnTo>
                  <a:pt x="4548" y="7722"/>
                </a:lnTo>
                <a:lnTo>
                  <a:pt x="4548" y="7722"/>
                </a:lnTo>
                <a:cubicBezTo>
                  <a:pt x="4675" y="7911"/>
                  <a:pt x="4877" y="8032"/>
                  <a:pt x="5103" y="8052"/>
                </a:cubicBezTo>
                <a:lnTo>
                  <a:pt x="5094" y="8154"/>
                </a:lnTo>
                <a:close/>
                <a:moveTo>
                  <a:pt x="6525" y="8156"/>
                </a:moveTo>
                <a:lnTo>
                  <a:pt x="5812" y="8156"/>
                </a:lnTo>
                <a:lnTo>
                  <a:pt x="5812" y="8054"/>
                </a:lnTo>
                <a:lnTo>
                  <a:pt x="6525" y="8054"/>
                </a:lnTo>
                <a:lnTo>
                  <a:pt x="6525" y="8156"/>
                </a:lnTo>
                <a:close/>
                <a:moveTo>
                  <a:pt x="7743" y="8558"/>
                </a:moveTo>
                <a:lnTo>
                  <a:pt x="7743" y="8558"/>
                </a:lnTo>
                <a:cubicBezTo>
                  <a:pt x="7639" y="8357"/>
                  <a:pt x="7451" y="8215"/>
                  <a:pt x="7228" y="8171"/>
                </a:cubicBezTo>
                <a:lnTo>
                  <a:pt x="7248" y="8071"/>
                </a:lnTo>
                <a:lnTo>
                  <a:pt x="7248" y="8071"/>
                </a:lnTo>
                <a:cubicBezTo>
                  <a:pt x="7501" y="8121"/>
                  <a:pt x="7714" y="8281"/>
                  <a:pt x="7834" y="8511"/>
                </a:cubicBezTo>
                <a:lnTo>
                  <a:pt x="7743" y="8558"/>
                </a:lnTo>
                <a:close/>
                <a:moveTo>
                  <a:pt x="7929" y="9947"/>
                </a:moveTo>
                <a:lnTo>
                  <a:pt x="7827" y="9947"/>
                </a:lnTo>
                <a:lnTo>
                  <a:pt x="7827" y="9234"/>
                </a:lnTo>
                <a:lnTo>
                  <a:pt x="7929" y="9234"/>
                </a:lnTo>
                <a:lnTo>
                  <a:pt x="7929" y="9947"/>
                </a:lnTo>
                <a:close/>
                <a:moveTo>
                  <a:pt x="7929" y="11007"/>
                </a:moveTo>
                <a:lnTo>
                  <a:pt x="7827" y="11007"/>
                </a:lnTo>
                <a:lnTo>
                  <a:pt x="7827" y="10661"/>
                </a:lnTo>
                <a:lnTo>
                  <a:pt x="7929" y="10661"/>
                </a:lnTo>
                <a:lnTo>
                  <a:pt x="7929" y="11007"/>
                </a:lnTo>
                <a:close/>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grpSp>
        <p:nvGrpSpPr>
          <p:cNvPr id="11" name="Group 10">
            <a:extLst>
              <a:ext uri="{FF2B5EF4-FFF2-40B4-BE49-F238E27FC236}">
                <a16:creationId xmlns:a16="http://schemas.microsoft.com/office/drawing/2014/main" id="{B2856405-AB65-6A2E-F8EB-1969A79C52B4}"/>
              </a:ext>
            </a:extLst>
          </p:cNvPr>
          <p:cNvGrpSpPr/>
          <p:nvPr/>
        </p:nvGrpSpPr>
        <p:grpSpPr>
          <a:xfrm>
            <a:off x="6507183" y="1046207"/>
            <a:ext cx="5337976" cy="959506"/>
            <a:chOff x="6507183" y="1046207"/>
            <a:chExt cx="5337976" cy="959506"/>
          </a:xfrm>
        </p:grpSpPr>
        <p:sp>
          <p:nvSpPr>
            <p:cNvPr id="18" name="Subtitle 2">
              <a:extLst>
                <a:ext uri="{FF2B5EF4-FFF2-40B4-BE49-F238E27FC236}">
                  <a16:creationId xmlns:a16="http://schemas.microsoft.com/office/drawing/2014/main" id="{0286D9A1-91C2-F04B-B464-F70026CC867C}"/>
                </a:ext>
              </a:extLst>
            </p:cNvPr>
            <p:cNvSpPr txBox="1">
              <a:spLocks/>
            </p:cNvSpPr>
            <p:nvPr/>
          </p:nvSpPr>
          <p:spPr>
            <a:xfrm>
              <a:off x="6609692" y="1497882"/>
              <a:ext cx="5235467"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rgbClr val="000000"/>
                  </a:solidFill>
                  <a:latin typeface="Arial"/>
                  <a:cs typeface="Arial"/>
                </a:rPr>
                <a:t>If you company did not disclosure through CDP in 2022, please register your account.</a:t>
              </a:r>
            </a:p>
          </p:txBody>
        </p:sp>
        <p:sp>
          <p:nvSpPr>
            <p:cNvPr id="19" name="TextBox 18">
              <a:extLst>
                <a:ext uri="{FF2B5EF4-FFF2-40B4-BE49-F238E27FC236}">
                  <a16:creationId xmlns:a16="http://schemas.microsoft.com/office/drawing/2014/main" id="{CF778BCE-6576-9C40-A246-4632B11990A7}"/>
                </a:ext>
              </a:extLst>
            </p:cNvPr>
            <p:cNvSpPr txBox="1"/>
            <p:nvPr/>
          </p:nvSpPr>
          <p:spPr>
            <a:xfrm>
              <a:off x="6507183" y="1046207"/>
              <a:ext cx="3318537" cy="400110"/>
            </a:xfrm>
            <a:prstGeom prst="rect">
              <a:avLst/>
            </a:prstGeom>
            <a:noFill/>
          </p:spPr>
          <p:txBody>
            <a:bodyPr wrap="none" rtlCol="0" anchor="b" anchorCtr="0">
              <a:spAutoFit/>
            </a:bodyPr>
            <a:lstStyle/>
            <a:p>
              <a:r>
                <a:rPr lang="en-US" sz="2000" b="1" u="sng" dirty="0">
                  <a:solidFill>
                    <a:schemeClr val="tx2"/>
                  </a:solidFill>
                  <a:latin typeface="Arial"/>
                  <a:cs typeface="Arial"/>
                </a:rPr>
                <a:t>Register/ Sign up for CDP</a:t>
              </a:r>
            </a:p>
          </p:txBody>
        </p:sp>
      </p:grpSp>
      <p:grpSp>
        <p:nvGrpSpPr>
          <p:cNvPr id="15" name="Group 14">
            <a:extLst>
              <a:ext uri="{FF2B5EF4-FFF2-40B4-BE49-F238E27FC236}">
                <a16:creationId xmlns:a16="http://schemas.microsoft.com/office/drawing/2014/main" id="{DA1E2C9E-AE60-C385-BB3D-7E4D24686972}"/>
              </a:ext>
            </a:extLst>
          </p:cNvPr>
          <p:cNvGrpSpPr/>
          <p:nvPr/>
        </p:nvGrpSpPr>
        <p:grpSpPr>
          <a:xfrm>
            <a:off x="6558061" y="2119993"/>
            <a:ext cx="3963184" cy="961443"/>
            <a:chOff x="6558061" y="2119993"/>
            <a:chExt cx="3963184" cy="961443"/>
          </a:xfrm>
        </p:grpSpPr>
        <p:sp>
          <p:nvSpPr>
            <p:cNvPr id="20" name="Subtitle 2">
              <a:extLst>
                <a:ext uri="{FF2B5EF4-FFF2-40B4-BE49-F238E27FC236}">
                  <a16:creationId xmlns:a16="http://schemas.microsoft.com/office/drawing/2014/main" id="{1503CD43-35F6-4B43-B187-A0972A1224F2}"/>
                </a:ext>
              </a:extLst>
            </p:cNvPr>
            <p:cNvSpPr txBox="1">
              <a:spLocks/>
            </p:cNvSpPr>
            <p:nvPr/>
          </p:nvSpPr>
          <p:spPr>
            <a:xfrm>
              <a:off x="6624377" y="2573605"/>
              <a:ext cx="3896868"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Aft>
                  <a:spcPts val="1000"/>
                </a:spcAft>
                <a:tabLst>
                  <a:tab pos="457200" algn="l"/>
                </a:tabLst>
              </a:pPr>
              <a:r>
                <a:rPr lang="en-US" sz="1600" dirty="0">
                  <a:solidFill>
                    <a:srgbClr val="000000"/>
                  </a:solidFill>
                  <a:latin typeface="Arial"/>
                  <a:cs typeface="Arial"/>
                </a:rPr>
                <a:t>GHG emission topics hosted by Corning/WSP</a:t>
              </a:r>
            </a:p>
          </p:txBody>
        </p:sp>
        <p:sp>
          <p:nvSpPr>
            <p:cNvPr id="21" name="TextBox 20">
              <a:extLst>
                <a:ext uri="{FF2B5EF4-FFF2-40B4-BE49-F238E27FC236}">
                  <a16:creationId xmlns:a16="http://schemas.microsoft.com/office/drawing/2014/main" id="{3FE6D863-4A92-F446-A5A2-E0A76D3DF48E}"/>
                </a:ext>
              </a:extLst>
            </p:cNvPr>
            <p:cNvSpPr txBox="1"/>
            <p:nvPr/>
          </p:nvSpPr>
          <p:spPr>
            <a:xfrm>
              <a:off x="6558061" y="2119993"/>
              <a:ext cx="2207912" cy="400110"/>
            </a:xfrm>
            <a:prstGeom prst="rect">
              <a:avLst/>
            </a:prstGeom>
            <a:noFill/>
          </p:spPr>
          <p:txBody>
            <a:bodyPr wrap="none" rtlCol="0" anchor="b" anchorCtr="0">
              <a:spAutoFit/>
            </a:bodyPr>
            <a:lstStyle/>
            <a:p>
              <a:r>
                <a:rPr lang="en-US" sz="2000" b="1" u="sng" dirty="0">
                  <a:solidFill>
                    <a:schemeClr val="tx2"/>
                  </a:solidFill>
                  <a:latin typeface="Arial"/>
                  <a:cs typeface="Arial"/>
                </a:rPr>
                <a:t>Attend Trainings</a:t>
              </a:r>
            </a:p>
          </p:txBody>
        </p:sp>
      </p:grpSp>
      <p:grpSp>
        <p:nvGrpSpPr>
          <p:cNvPr id="17" name="Group 16">
            <a:extLst>
              <a:ext uri="{FF2B5EF4-FFF2-40B4-BE49-F238E27FC236}">
                <a16:creationId xmlns:a16="http://schemas.microsoft.com/office/drawing/2014/main" id="{3811A196-91C8-4DD1-9AAD-3E3D60591A2E}"/>
              </a:ext>
            </a:extLst>
          </p:cNvPr>
          <p:cNvGrpSpPr/>
          <p:nvPr/>
        </p:nvGrpSpPr>
        <p:grpSpPr>
          <a:xfrm>
            <a:off x="6518322" y="3120512"/>
            <a:ext cx="5456167" cy="1511944"/>
            <a:chOff x="6518322" y="3120512"/>
            <a:chExt cx="5456167" cy="1511944"/>
          </a:xfrm>
        </p:grpSpPr>
        <p:sp>
          <p:nvSpPr>
            <p:cNvPr id="22" name="Subtitle 2">
              <a:extLst>
                <a:ext uri="{FF2B5EF4-FFF2-40B4-BE49-F238E27FC236}">
                  <a16:creationId xmlns:a16="http://schemas.microsoft.com/office/drawing/2014/main" id="{159AA326-E403-964F-A439-A46658FB4934}"/>
                </a:ext>
              </a:extLst>
            </p:cNvPr>
            <p:cNvSpPr txBox="1">
              <a:spLocks/>
            </p:cNvSpPr>
            <p:nvPr/>
          </p:nvSpPr>
          <p:spPr>
            <a:xfrm>
              <a:off x="6609692" y="3551711"/>
              <a:ext cx="5364797" cy="108074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algn="l">
                <a:lnSpc>
                  <a:spcPct val="100000"/>
                </a:lnSpc>
                <a:spcBef>
                  <a:spcPts val="0"/>
                </a:spcBef>
                <a:spcAft>
                  <a:spcPts val="1000"/>
                </a:spcAft>
                <a:tabLst>
                  <a:tab pos="457200" algn="l"/>
                </a:tabLst>
              </a:pPr>
              <a:r>
                <a:rPr lang="en-US" sz="1600" dirty="0">
                  <a:solidFill>
                    <a:srgbClr val="000000"/>
                  </a:solidFill>
                  <a:latin typeface="Arial"/>
                  <a:cs typeface="Arial"/>
                </a:rPr>
                <a:t>Disclose scope 1, 2 and 3 greenhouse gas (GHG) emissions data. Provide independent or third-party assurance of disclosed emissions </a:t>
              </a:r>
            </a:p>
            <a:p>
              <a:pPr marR="0" lvl="0" algn="l">
                <a:spcBef>
                  <a:spcPts val="0"/>
                </a:spcBef>
                <a:spcAft>
                  <a:spcPts val="1000"/>
                </a:spcAft>
                <a:tabLst>
                  <a:tab pos="457200" algn="l"/>
                </a:tabLst>
              </a:pPr>
              <a:endParaRPr lang="en-US" sz="1000" b="1" dirty="0">
                <a:solidFill>
                  <a:schemeClr val="tx1"/>
                </a:solidFill>
                <a:latin typeface="+mn-lt"/>
                <a:ea typeface="Lato Light" panose="020F0502020204030203" pitchFamily="34" charset="0"/>
              </a:endParaRPr>
            </a:p>
          </p:txBody>
        </p:sp>
        <p:sp>
          <p:nvSpPr>
            <p:cNvPr id="23" name="TextBox 22">
              <a:extLst>
                <a:ext uri="{FF2B5EF4-FFF2-40B4-BE49-F238E27FC236}">
                  <a16:creationId xmlns:a16="http://schemas.microsoft.com/office/drawing/2014/main" id="{64692A13-6243-7B4D-8FA3-B583101DEF5C}"/>
                </a:ext>
              </a:extLst>
            </p:cNvPr>
            <p:cNvSpPr txBox="1"/>
            <p:nvPr/>
          </p:nvSpPr>
          <p:spPr>
            <a:xfrm>
              <a:off x="6518322" y="3120512"/>
              <a:ext cx="3132589" cy="400110"/>
            </a:xfrm>
            <a:prstGeom prst="rect">
              <a:avLst/>
            </a:prstGeom>
            <a:noFill/>
          </p:spPr>
          <p:txBody>
            <a:bodyPr wrap="none" rtlCol="0" anchor="b" anchorCtr="0">
              <a:spAutoFit/>
            </a:bodyPr>
            <a:lstStyle/>
            <a:p>
              <a:r>
                <a:rPr lang="en-US" sz="2000" b="1" u="sng" dirty="0">
                  <a:solidFill>
                    <a:schemeClr val="tx2"/>
                  </a:solidFill>
                  <a:latin typeface="Arial"/>
                  <a:cs typeface="Arial"/>
                </a:rPr>
                <a:t>Calculate Emission data</a:t>
              </a:r>
            </a:p>
          </p:txBody>
        </p:sp>
      </p:grpSp>
      <p:grpSp>
        <p:nvGrpSpPr>
          <p:cNvPr id="30" name="Group 29">
            <a:extLst>
              <a:ext uri="{FF2B5EF4-FFF2-40B4-BE49-F238E27FC236}">
                <a16:creationId xmlns:a16="http://schemas.microsoft.com/office/drawing/2014/main" id="{05924A91-8709-C7B4-AE88-904FDEEA1F2C}"/>
              </a:ext>
            </a:extLst>
          </p:cNvPr>
          <p:cNvGrpSpPr/>
          <p:nvPr/>
        </p:nvGrpSpPr>
        <p:grpSpPr>
          <a:xfrm>
            <a:off x="6507183" y="4359371"/>
            <a:ext cx="5031989" cy="743360"/>
            <a:chOff x="6526628" y="4443629"/>
            <a:chExt cx="5031989" cy="743360"/>
          </a:xfrm>
        </p:grpSpPr>
        <p:sp>
          <p:nvSpPr>
            <p:cNvPr id="24" name="Subtitle 2">
              <a:extLst>
                <a:ext uri="{FF2B5EF4-FFF2-40B4-BE49-F238E27FC236}">
                  <a16:creationId xmlns:a16="http://schemas.microsoft.com/office/drawing/2014/main" id="{EA6C93F9-85AF-2442-B09B-DA71A39A25A7}"/>
                </a:ext>
              </a:extLst>
            </p:cNvPr>
            <p:cNvSpPr txBox="1">
              <a:spLocks/>
            </p:cNvSpPr>
            <p:nvPr/>
          </p:nvSpPr>
          <p:spPr>
            <a:xfrm>
              <a:off x="6558060" y="4894601"/>
              <a:ext cx="5000557" cy="2923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1000"/>
                </a:spcAft>
                <a:tabLst>
                  <a:tab pos="457200" algn="l"/>
                </a:tabLst>
              </a:pPr>
              <a:r>
                <a:rPr lang="en-US" sz="1600" dirty="0">
                  <a:solidFill>
                    <a:srgbClr val="000000"/>
                  </a:solidFill>
                  <a:latin typeface="Arial"/>
                  <a:cs typeface="Arial"/>
                </a:rPr>
                <a:t>Submit data through CDP. </a:t>
              </a:r>
              <a:r>
                <a:rPr lang="en-US" sz="1600" b="1" u="sng" dirty="0">
                  <a:solidFill>
                    <a:srgbClr val="000000"/>
                  </a:solidFill>
                  <a:latin typeface="Arial"/>
                  <a:cs typeface="Arial"/>
                </a:rPr>
                <a:t>Deadline July 26th</a:t>
              </a:r>
            </a:p>
          </p:txBody>
        </p:sp>
        <p:sp>
          <p:nvSpPr>
            <p:cNvPr id="25" name="TextBox 24">
              <a:extLst>
                <a:ext uri="{FF2B5EF4-FFF2-40B4-BE49-F238E27FC236}">
                  <a16:creationId xmlns:a16="http://schemas.microsoft.com/office/drawing/2014/main" id="{15308759-CC1F-434D-BE2A-CF1F1E07FFEA}"/>
                </a:ext>
              </a:extLst>
            </p:cNvPr>
            <p:cNvSpPr txBox="1"/>
            <p:nvPr/>
          </p:nvSpPr>
          <p:spPr>
            <a:xfrm>
              <a:off x="6526628" y="4443629"/>
              <a:ext cx="4488858" cy="400110"/>
            </a:xfrm>
            <a:prstGeom prst="rect">
              <a:avLst/>
            </a:prstGeom>
            <a:noFill/>
          </p:spPr>
          <p:txBody>
            <a:bodyPr wrap="none" rtlCol="0" anchor="b" anchorCtr="0">
              <a:spAutoFit/>
            </a:bodyPr>
            <a:lstStyle/>
            <a:p>
              <a:pPr marL="0" lvl="1"/>
              <a:r>
                <a:rPr lang="en-US" sz="2000" b="1" u="sng" dirty="0">
                  <a:solidFill>
                    <a:schemeClr val="tx2"/>
                  </a:solidFill>
                  <a:latin typeface="Arial"/>
                  <a:cs typeface="Arial"/>
                </a:rPr>
                <a:t>Submit data and Allocate emission </a:t>
              </a:r>
            </a:p>
          </p:txBody>
        </p:sp>
      </p:grpSp>
      <p:sp>
        <p:nvSpPr>
          <p:cNvPr id="31" name="Freeform 217">
            <a:extLst>
              <a:ext uri="{FF2B5EF4-FFF2-40B4-BE49-F238E27FC236}">
                <a16:creationId xmlns:a16="http://schemas.microsoft.com/office/drawing/2014/main" id="{EEAA9BA2-9EE6-AC45-941C-88BA8B9D71FD}"/>
              </a:ext>
            </a:extLst>
          </p:cNvPr>
          <p:cNvSpPr>
            <a:spLocks noChangeArrowheads="1"/>
          </p:cNvSpPr>
          <p:nvPr/>
        </p:nvSpPr>
        <p:spPr bwMode="auto">
          <a:xfrm>
            <a:off x="244765" y="172606"/>
            <a:ext cx="868377" cy="873601"/>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tx2">
              <a:lumMod val="75000"/>
            </a:schemeClr>
          </a:solidFill>
          <a:ln>
            <a:noFill/>
          </a:ln>
          <a:effectLst/>
        </p:spPr>
        <p:txBody>
          <a:bodyPr wrap="none" anchor="ctr"/>
          <a:lstStyle/>
          <a:p>
            <a:endParaRPr lang="en-US" sz="3265" dirty="0">
              <a:latin typeface="Lato Light" panose="020F0502020204030203" pitchFamily="34" charset="0"/>
            </a:endParaRPr>
          </a:p>
        </p:txBody>
      </p:sp>
      <p:sp>
        <p:nvSpPr>
          <p:cNvPr id="34" name="Freeform 216">
            <a:extLst>
              <a:ext uri="{FF2B5EF4-FFF2-40B4-BE49-F238E27FC236}">
                <a16:creationId xmlns:a16="http://schemas.microsoft.com/office/drawing/2014/main" id="{3AAE0A98-0D60-4B4E-8E4D-D5C429961683}"/>
              </a:ext>
            </a:extLst>
          </p:cNvPr>
          <p:cNvSpPr>
            <a:spLocks noChangeArrowheads="1"/>
          </p:cNvSpPr>
          <p:nvPr/>
        </p:nvSpPr>
        <p:spPr bwMode="auto">
          <a:xfrm>
            <a:off x="380954" y="2416174"/>
            <a:ext cx="836840" cy="873601"/>
          </a:xfrm>
          <a:custGeom>
            <a:avLst/>
            <a:gdLst>
              <a:gd name="T0" fmla="*/ 801 w 1314"/>
              <a:gd name="T1" fmla="*/ 79 h 1313"/>
              <a:gd name="T2" fmla="*/ 1233 w 1314"/>
              <a:gd name="T3" fmla="*/ 512 h 1313"/>
              <a:gd name="T4" fmla="*/ 1233 w 1314"/>
              <a:gd name="T5" fmla="*/ 512 h 1313"/>
              <a:gd name="T6" fmla="*/ 1233 w 1314"/>
              <a:gd name="T7" fmla="*/ 800 h 1313"/>
              <a:gd name="T8" fmla="*/ 801 w 1314"/>
              <a:gd name="T9" fmla="*/ 1232 h 1313"/>
              <a:gd name="T10" fmla="*/ 801 w 1314"/>
              <a:gd name="T11" fmla="*/ 1232 h 1313"/>
              <a:gd name="T12" fmla="*/ 512 w 1314"/>
              <a:gd name="T13" fmla="*/ 1232 h 1313"/>
              <a:gd name="T14" fmla="*/ 80 w 1314"/>
              <a:gd name="T15" fmla="*/ 800 h 1313"/>
              <a:gd name="T16" fmla="*/ 80 w 1314"/>
              <a:gd name="T17" fmla="*/ 800 h 1313"/>
              <a:gd name="T18" fmla="*/ 80 w 1314"/>
              <a:gd name="T19" fmla="*/ 512 h 1313"/>
              <a:gd name="T20" fmla="*/ 512 w 1314"/>
              <a:gd name="T21" fmla="*/ 79 h 1313"/>
              <a:gd name="T22" fmla="*/ 512 w 1314"/>
              <a:gd name="T23" fmla="*/ 79 h 1313"/>
              <a:gd name="T24" fmla="*/ 801 w 1314"/>
              <a:gd name="T25" fmla="*/ 79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3">
                <a:moveTo>
                  <a:pt x="801" y="79"/>
                </a:moveTo>
                <a:lnTo>
                  <a:pt x="1233" y="512"/>
                </a:lnTo>
                <a:lnTo>
                  <a:pt x="1233" y="512"/>
                </a:lnTo>
                <a:cubicBezTo>
                  <a:pt x="1313" y="591"/>
                  <a:pt x="1313" y="720"/>
                  <a:pt x="1233" y="800"/>
                </a:cubicBezTo>
                <a:lnTo>
                  <a:pt x="801" y="1232"/>
                </a:lnTo>
                <a:lnTo>
                  <a:pt x="801" y="1232"/>
                </a:lnTo>
                <a:cubicBezTo>
                  <a:pt x="721" y="1312"/>
                  <a:pt x="592" y="1312"/>
                  <a:pt x="512" y="1232"/>
                </a:cubicBezTo>
                <a:lnTo>
                  <a:pt x="80" y="800"/>
                </a:lnTo>
                <a:lnTo>
                  <a:pt x="80" y="800"/>
                </a:lnTo>
                <a:cubicBezTo>
                  <a:pt x="0" y="720"/>
                  <a:pt x="0" y="591"/>
                  <a:pt x="80" y="512"/>
                </a:cubicBezTo>
                <a:lnTo>
                  <a:pt x="512" y="79"/>
                </a:lnTo>
                <a:lnTo>
                  <a:pt x="512" y="79"/>
                </a:lnTo>
                <a:cubicBezTo>
                  <a:pt x="592" y="0"/>
                  <a:pt x="721" y="0"/>
                  <a:pt x="801" y="79"/>
                </a:cubicBezTo>
              </a:path>
            </a:pathLst>
          </a:custGeom>
          <a:solidFill>
            <a:schemeClr val="tx2">
              <a:lumMod val="75000"/>
            </a:schemeClr>
          </a:solidFill>
          <a:ln>
            <a:noFill/>
          </a:ln>
          <a:effectLst/>
        </p:spPr>
        <p:txBody>
          <a:bodyPr wrap="none" anchor="ctr"/>
          <a:lstStyle/>
          <a:p>
            <a:endParaRPr lang="en-US" sz="3265" dirty="0">
              <a:latin typeface="Lato Light" panose="020F0502020204030203" pitchFamily="34" charset="0"/>
            </a:endParaRPr>
          </a:p>
        </p:txBody>
      </p:sp>
      <p:sp>
        <p:nvSpPr>
          <p:cNvPr id="36" name="Freeform 216">
            <a:extLst>
              <a:ext uri="{FF2B5EF4-FFF2-40B4-BE49-F238E27FC236}">
                <a16:creationId xmlns:a16="http://schemas.microsoft.com/office/drawing/2014/main" id="{2708769B-21EC-CE4B-8650-AF065665E7C9}"/>
              </a:ext>
            </a:extLst>
          </p:cNvPr>
          <p:cNvSpPr>
            <a:spLocks noChangeArrowheads="1"/>
          </p:cNvSpPr>
          <p:nvPr/>
        </p:nvSpPr>
        <p:spPr bwMode="auto">
          <a:xfrm>
            <a:off x="4191606" y="4482713"/>
            <a:ext cx="986702" cy="909094"/>
          </a:xfrm>
          <a:custGeom>
            <a:avLst/>
            <a:gdLst>
              <a:gd name="T0" fmla="*/ 801 w 1314"/>
              <a:gd name="T1" fmla="*/ 79 h 1313"/>
              <a:gd name="T2" fmla="*/ 1233 w 1314"/>
              <a:gd name="T3" fmla="*/ 512 h 1313"/>
              <a:gd name="T4" fmla="*/ 1233 w 1314"/>
              <a:gd name="T5" fmla="*/ 512 h 1313"/>
              <a:gd name="T6" fmla="*/ 1233 w 1314"/>
              <a:gd name="T7" fmla="*/ 800 h 1313"/>
              <a:gd name="T8" fmla="*/ 801 w 1314"/>
              <a:gd name="T9" fmla="*/ 1232 h 1313"/>
              <a:gd name="T10" fmla="*/ 801 w 1314"/>
              <a:gd name="T11" fmla="*/ 1232 h 1313"/>
              <a:gd name="T12" fmla="*/ 512 w 1314"/>
              <a:gd name="T13" fmla="*/ 1232 h 1313"/>
              <a:gd name="T14" fmla="*/ 80 w 1314"/>
              <a:gd name="T15" fmla="*/ 800 h 1313"/>
              <a:gd name="T16" fmla="*/ 80 w 1314"/>
              <a:gd name="T17" fmla="*/ 800 h 1313"/>
              <a:gd name="T18" fmla="*/ 80 w 1314"/>
              <a:gd name="T19" fmla="*/ 512 h 1313"/>
              <a:gd name="T20" fmla="*/ 512 w 1314"/>
              <a:gd name="T21" fmla="*/ 79 h 1313"/>
              <a:gd name="T22" fmla="*/ 512 w 1314"/>
              <a:gd name="T23" fmla="*/ 79 h 1313"/>
              <a:gd name="T24" fmla="*/ 801 w 1314"/>
              <a:gd name="T25" fmla="*/ 79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3">
                <a:moveTo>
                  <a:pt x="801" y="79"/>
                </a:moveTo>
                <a:lnTo>
                  <a:pt x="1233" y="512"/>
                </a:lnTo>
                <a:lnTo>
                  <a:pt x="1233" y="512"/>
                </a:lnTo>
                <a:cubicBezTo>
                  <a:pt x="1313" y="591"/>
                  <a:pt x="1313" y="720"/>
                  <a:pt x="1233" y="800"/>
                </a:cubicBezTo>
                <a:lnTo>
                  <a:pt x="801" y="1232"/>
                </a:lnTo>
                <a:lnTo>
                  <a:pt x="801" y="1232"/>
                </a:lnTo>
                <a:cubicBezTo>
                  <a:pt x="721" y="1312"/>
                  <a:pt x="592" y="1312"/>
                  <a:pt x="512" y="1232"/>
                </a:cubicBezTo>
                <a:lnTo>
                  <a:pt x="80" y="800"/>
                </a:lnTo>
                <a:lnTo>
                  <a:pt x="80" y="800"/>
                </a:lnTo>
                <a:cubicBezTo>
                  <a:pt x="0" y="720"/>
                  <a:pt x="0" y="591"/>
                  <a:pt x="80" y="512"/>
                </a:cubicBezTo>
                <a:lnTo>
                  <a:pt x="512" y="79"/>
                </a:lnTo>
                <a:lnTo>
                  <a:pt x="512" y="79"/>
                </a:lnTo>
                <a:cubicBezTo>
                  <a:pt x="592" y="0"/>
                  <a:pt x="721" y="0"/>
                  <a:pt x="801" y="79"/>
                </a:cubicBezTo>
              </a:path>
            </a:pathLst>
          </a:custGeom>
          <a:solidFill>
            <a:schemeClr val="tx2">
              <a:lumMod val="75000"/>
            </a:schemeClr>
          </a:solidFill>
          <a:ln>
            <a:noFill/>
          </a:ln>
          <a:effectLst/>
        </p:spPr>
        <p:txBody>
          <a:bodyPr wrap="none" anchor="ctr"/>
          <a:lstStyle/>
          <a:p>
            <a:endParaRPr lang="en-US" sz="3265" dirty="0">
              <a:latin typeface="Lato Light" panose="020F0502020204030203" pitchFamily="34" charset="0"/>
            </a:endParaRPr>
          </a:p>
        </p:txBody>
      </p:sp>
      <p:sp>
        <p:nvSpPr>
          <p:cNvPr id="33" name="Freeform 217">
            <a:extLst>
              <a:ext uri="{FF2B5EF4-FFF2-40B4-BE49-F238E27FC236}">
                <a16:creationId xmlns:a16="http://schemas.microsoft.com/office/drawing/2014/main" id="{A61DC028-EB10-C644-B84D-0D7761DD2AD8}"/>
              </a:ext>
            </a:extLst>
          </p:cNvPr>
          <p:cNvSpPr>
            <a:spLocks noChangeArrowheads="1"/>
          </p:cNvSpPr>
          <p:nvPr/>
        </p:nvSpPr>
        <p:spPr bwMode="auto">
          <a:xfrm>
            <a:off x="2686942" y="3049556"/>
            <a:ext cx="791981" cy="873601"/>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tx2">
              <a:lumMod val="75000"/>
            </a:schemeClr>
          </a:solidFill>
          <a:ln>
            <a:noFill/>
          </a:ln>
          <a:effectLst/>
        </p:spPr>
        <p:txBody>
          <a:bodyPr wrap="none" anchor="ctr"/>
          <a:lstStyle/>
          <a:p>
            <a:endParaRPr lang="en-US" sz="3265" dirty="0">
              <a:latin typeface="Lato Light" panose="020F0502020204030203" pitchFamily="34" charset="0"/>
            </a:endParaRPr>
          </a:p>
        </p:txBody>
      </p:sp>
      <p:sp>
        <p:nvSpPr>
          <p:cNvPr id="9" name="Freeform 216">
            <a:extLst>
              <a:ext uri="{FF2B5EF4-FFF2-40B4-BE49-F238E27FC236}">
                <a16:creationId xmlns:a16="http://schemas.microsoft.com/office/drawing/2014/main" id="{92FFD7B8-E30A-4804-8E81-57049B760825}"/>
              </a:ext>
            </a:extLst>
          </p:cNvPr>
          <p:cNvSpPr>
            <a:spLocks noChangeArrowheads="1"/>
          </p:cNvSpPr>
          <p:nvPr/>
        </p:nvSpPr>
        <p:spPr bwMode="auto">
          <a:xfrm>
            <a:off x="4557689" y="6018058"/>
            <a:ext cx="736381" cy="782511"/>
          </a:xfrm>
          <a:custGeom>
            <a:avLst/>
            <a:gdLst>
              <a:gd name="T0" fmla="*/ 801 w 1314"/>
              <a:gd name="T1" fmla="*/ 79 h 1313"/>
              <a:gd name="T2" fmla="*/ 1233 w 1314"/>
              <a:gd name="T3" fmla="*/ 512 h 1313"/>
              <a:gd name="T4" fmla="*/ 1233 w 1314"/>
              <a:gd name="T5" fmla="*/ 512 h 1313"/>
              <a:gd name="T6" fmla="*/ 1233 w 1314"/>
              <a:gd name="T7" fmla="*/ 800 h 1313"/>
              <a:gd name="T8" fmla="*/ 801 w 1314"/>
              <a:gd name="T9" fmla="*/ 1232 h 1313"/>
              <a:gd name="T10" fmla="*/ 801 w 1314"/>
              <a:gd name="T11" fmla="*/ 1232 h 1313"/>
              <a:gd name="T12" fmla="*/ 512 w 1314"/>
              <a:gd name="T13" fmla="*/ 1232 h 1313"/>
              <a:gd name="T14" fmla="*/ 80 w 1314"/>
              <a:gd name="T15" fmla="*/ 800 h 1313"/>
              <a:gd name="T16" fmla="*/ 80 w 1314"/>
              <a:gd name="T17" fmla="*/ 800 h 1313"/>
              <a:gd name="T18" fmla="*/ 80 w 1314"/>
              <a:gd name="T19" fmla="*/ 512 h 1313"/>
              <a:gd name="T20" fmla="*/ 512 w 1314"/>
              <a:gd name="T21" fmla="*/ 79 h 1313"/>
              <a:gd name="T22" fmla="*/ 512 w 1314"/>
              <a:gd name="T23" fmla="*/ 79 h 1313"/>
              <a:gd name="T24" fmla="*/ 801 w 1314"/>
              <a:gd name="T25" fmla="*/ 79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3">
                <a:moveTo>
                  <a:pt x="801" y="79"/>
                </a:moveTo>
                <a:lnTo>
                  <a:pt x="1233" y="512"/>
                </a:lnTo>
                <a:lnTo>
                  <a:pt x="1233" y="512"/>
                </a:lnTo>
                <a:cubicBezTo>
                  <a:pt x="1313" y="591"/>
                  <a:pt x="1313" y="720"/>
                  <a:pt x="1233" y="800"/>
                </a:cubicBezTo>
                <a:lnTo>
                  <a:pt x="801" y="1232"/>
                </a:lnTo>
                <a:lnTo>
                  <a:pt x="801" y="1232"/>
                </a:lnTo>
                <a:cubicBezTo>
                  <a:pt x="721" y="1312"/>
                  <a:pt x="592" y="1312"/>
                  <a:pt x="512" y="1232"/>
                </a:cubicBezTo>
                <a:lnTo>
                  <a:pt x="80" y="800"/>
                </a:lnTo>
                <a:lnTo>
                  <a:pt x="80" y="800"/>
                </a:lnTo>
                <a:cubicBezTo>
                  <a:pt x="0" y="720"/>
                  <a:pt x="0" y="591"/>
                  <a:pt x="80" y="512"/>
                </a:cubicBezTo>
                <a:lnTo>
                  <a:pt x="512" y="79"/>
                </a:lnTo>
                <a:lnTo>
                  <a:pt x="512" y="79"/>
                </a:lnTo>
                <a:cubicBezTo>
                  <a:pt x="592" y="0"/>
                  <a:pt x="721" y="0"/>
                  <a:pt x="801" y="79"/>
                </a:cubicBezTo>
              </a:path>
            </a:pathLst>
          </a:custGeom>
          <a:solidFill>
            <a:schemeClr val="tx2">
              <a:lumMod val="75000"/>
            </a:schemeClr>
          </a:solidFill>
          <a:ln>
            <a:noFill/>
          </a:ln>
          <a:effectLst/>
        </p:spPr>
        <p:txBody>
          <a:bodyPr wrap="none" anchor="ctr"/>
          <a:lstStyle/>
          <a:p>
            <a:endParaRPr lang="en-US" sz="3265" dirty="0">
              <a:latin typeface="Lato Light" panose="020F0502020204030203" pitchFamily="34" charset="0"/>
            </a:endParaRPr>
          </a:p>
        </p:txBody>
      </p:sp>
      <p:grpSp>
        <p:nvGrpSpPr>
          <p:cNvPr id="32" name="Group 31">
            <a:extLst>
              <a:ext uri="{FF2B5EF4-FFF2-40B4-BE49-F238E27FC236}">
                <a16:creationId xmlns:a16="http://schemas.microsoft.com/office/drawing/2014/main" id="{1703A1E3-8158-081A-14EB-22D18D41201B}"/>
              </a:ext>
            </a:extLst>
          </p:cNvPr>
          <p:cNvGrpSpPr/>
          <p:nvPr/>
        </p:nvGrpSpPr>
        <p:grpSpPr>
          <a:xfrm>
            <a:off x="6507183" y="5153593"/>
            <a:ext cx="5633939" cy="2087824"/>
            <a:chOff x="6558061" y="5150251"/>
            <a:chExt cx="4793839" cy="2087824"/>
          </a:xfrm>
        </p:grpSpPr>
        <p:sp>
          <p:nvSpPr>
            <p:cNvPr id="12" name="Subtitle 2">
              <a:extLst>
                <a:ext uri="{FF2B5EF4-FFF2-40B4-BE49-F238E27FC236}">
                  <a16:creationId xmlns:a16="http://schemas.microsoft.com/office/drawing/2014/main" id="{6092F949-4AEC-C91A-D1AF-2969DC1D6AE4}"/>
                </a:ext>
              </a:extLst>
            </p:cNvPr>
            <p:cNvSpPr txBox="1">
              <a:spLocks/>
            </p:cNvSpPr>
            <p:nvPr/>
          </p:nvSpPr>
          <p:spPr>
            <a:xfrm>
              <a:off x="6558061" y="5640330"/>
              <a:ext cx="4793839" cy="159774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algn="l">
                <a:lnSpc>
                  <a:spcPct val="100000"/>
                </a:lnSpc>
                <a:spcBef>
                  <a:spcPts val="0"/>
                </a:spcBef>
                <a:spcAft>
                  <a:spcPts val="1000"/>
                </a:spcAft>
                <a:tabLst>
                  <a:tab pos="457200" algn="l"/>
                </a:tabLst>
              </a:pPr>
              <a:r>
                <a:rPr lang="en-US" sz="1600" dirty="0">
                  <a:solidFill>
                    <a:srgbClr val="000000"/>
                  </a:solidFill>
                  <a:latin typeface="Arial"/>
                  <a:cs typeface="Arial"/>
                </a:rPr>
                <a:t>Adopt a science-based (SBTi-approved) emissions reduction target </a:t>
              </a:r>
            </a:p>
            <a:p>
              <a:pPr marR="0" lvl="0" algn="l">
                <a:lnSpc>
                  <a:spcPct val="100000"/>
                </a:lnSpc>
                <a:spcBef>
                  <a:spcPts val="0"/>
                </a:spcBef>
                <a:spcAft>
                  <a:spcPts val="1000"/>
                </a:spcAft>
                <a:tabLst>
                  <a:tab pos="457200" algn="l"/>
                </a:tabLst>
              </a:pPr>
              <a:r>
                <a:rPr lang="en-US" sz="1600" dirty="0">
                  <a:solidFill>
                    <a:srgbClr val="000000"/>
                  </a:solidFill>
                  <a:latin typeface="Arial"/>
                  <a:cs typeface="Arial"/>
                </a:rPr>
                <a:t>Set a renewable energy target and water management goal </a:t>
              </a:r>
            </a:p>
            <a:p>
              <a:pPr marR="0" lvl="0">
                <a:spcBef>
                  <a:spcPts val="0"/>
                </a:spcBef>
                <a:spcAft>
                  <a:spcPts val="1000"/>
                </a:spcAft>
                <a:tabLst>
                  <a:tab pos="457200" algn="l"/>
                </a:tabLs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98BB832D-54D5-1FF1-AC03-17835F65D82D}"/>
                </a:ext>
              </a:extLst>
            </p:cNvPr>
            <p:cNvSpPr txBox="1"/>
            <p:nvPr/>
          </p:nvSpPr>
          <p:spPr>
            <a:xfrm>
              <a:off x="6573153" y="5150251"/>
              <a:ext cx="2465740" cy="400110"/>
            </a:xfrm>
            <a:prstGeom prst="rect">
              <a:avLst/>
            </a:prstGeom>
            <a:noFill/>
          </p:spPr>
          <p:txBody>
            <a:bodyPr wrap="none" rtlCol="0" anchor="b" anchorCtr="0">
              <a:spAutoFit/>
            </a:bodyPr>
            <a:lstStyle/>
            <a:p>
              <a:pPr marL="0" lvl="1"/>
              <a:r>
                <a:rPr lang="en-US" sz="2000" b="1" u="sng" dirty="0">
                  <a:solidFill>
                    <a:schemeClr val="tx2"/>
                  </a:solidFill>
                  <a:latin typeface="Arial"/>
                  <a:cs typeface="Arial"/>
                </a:rPr>
                <a:t>Reduce Emissions</a:t>
              </a:r>
            </a:p>
          </p:txBody>
        </p:sp>
      </p:grpSp>
      <p:sp>
        <p:nvSpPr>
          <p:cNvPr id="35" name="TextBox 34">
            <a:extLst>
              <a:ext uri="{FF2B5EF4-FFF2-40B4-BE49-F238E27FC236}">
                <a16:creationId xmlns:a16="http://schemas.microsoft.com/office/drawing/2014/main" id="{DEEC30B5-FA55-A054-63C2-5842434F5B92}"/>
              </a:ext>
            </a:extLst>
          </p:cNvPr>
          <p:cNvSpPr txBox="1"/>
          <p:nvPr/>
        </p:nvSpPr>
        <p:spPr>
          <a:xfrm>
            <a:off x="6096000" y="990051"/>
            <a:ext cx="454243" cy="507831"/>
          </a:xfrm>
          <a:prstGeom prst="rect">
            <a:avLst/>
          </a:prstGeom>
          <a:noFill/>
        </p:spPr>
        <p:txBody>
          <a:bodyPr wrap="square" lIns="0" tIns="0" rIns="0" bIns="0" rtlCol="0" anchor="ctr">
            <a:noAutofit/>
          </a:bodyPr>
          <a:lstStyle/>
          <a:p>
            <a:pPr algn="ctr"/>
            <a:r>
              <a:rPr lang="en-US" dirty="0"/>
              <a:t>1</a:t>
            </a:r>
          </a:p>
        </p:txBody>
      </p:sp>
      <p:sp>
        <p:nvSpPr>
          <p:cNvPr id="37" name="TextBox 36">
            <a:extLst>
              <a:ext uri="{FF2B5EF4-FFF2-40B4-BE49-F238E27FC236}">
                <a16:creationId xmlns:a16="http://schemas.microsoft.com/office/drawing/2014/main" id="{4320F6E7-F3DE-D3C0-2476-DC1E57ECEC4A}"/>
              </a:ext>
            </a:extLst>
          </p:cNvPr>
          <p:cNvSpPr txBox="1"/>
          <p:nvPr/>
        </p:nvSpPr>
        <p:spPr>
          <a:xfrm>
            <a:off x="6105098" y="2107073"/>
            <a:ext cx="454243" cy="507831"/>
          </a:xfrm>
          <a:prstGeom prst="rect">
            <a:avLst/>
          </a:prstGeom>
          <a:noFill/>
        </p:spPr>
        <p:txBody>
          <a:bodyPr wrap="square" lIns="0" tIns="0" rIns="0" bIns="0" rtlCol="0" anchor="ctr">
            <a:noAutofit/>
          </a:bodyPr>
          <a:lstStyle/>
          <a:p>
            <a:pPr algn="ctr"/>
            <a:r>
              <a:rPr lang="en-US" dirty="0"/>
              <a:t>2</a:t>
            </a:r>
          </a:p>
        </p:txBody>
      </p:sp>
      <p:sp>
        <p:nvSpPr>
          <p:cNvPr id="38" name="TextBox 37">
            <a:extLst>
              <a:ext uri="{FF2B5EF4-FFF2-40B4-BE49-F238E27FC236}">
                <a16:creationId xmlns:a16="http://schemas.microsoft.com/office/drawing/2014/main" id="{6CBDB248-9BB5-4052-A3B1-EE2ECF9D36A7}"/>
              </a:ext>
            </a:extLst>
          </p:cNvPr>
          <p:cNvSpPr txBox="1"/>
          <p:nvPr/>
        </p:nvSpPr>
        <p:spPr>
          <a:xfrm>
            <a:off x="6070677" y="3055816"/>
            <a:ext cx="454243" cy="507831"/>
          </a:xfrm>
          <a:prstGeom prst="rect">
            <a:avLst/>
          </a:prstGeom>
          <a:noFill/>
        </p:spPr>
        <p:txBody>
          <a:bodyPr wrap="square" lIns="0" tIns="0" rIns="0" bIns="0" rtlCol="0" anchor="ctr">
            <a:noAutofit/>
          </a:bodyPr>
          <a:lstStyle/>
          <a:p>
            <a:pPr algn="ctr"/>
            <a:r>
              <a:rPr lang="en-US" dirty="0"/>
              <a:t>3</a:t>
            </a:r>
          </a:p>
        </p:txBody>
      </p:sp>
      <p:sp>
        <p:nvSpPr>
          <p:cNvPr id="39" name="TextBox 38">
            <a:extLst>
              <a:ext uri="{FF2B5EF4-FFF2-40B4-BE49-F238E27FC236}">
                <a16:creationId xmlns:a16="http://schemas.microsoft.com/office/drawing/2014/main" id="{9F4C36FB-C13F-D115-EF4B-CEC416834E30}"/>
              </a:ext>
            </a:extLst>
          </p:cNvPr>
          <p:cNvSpPr txBox="1"/>
          <p:nvPr/>
        </p:nvSpPr>
        <p:spPr>
          <a:xfrm>
            <a:off x="6064079" y="4320947"/>
            <a:ext cx="454243" cy="507831"/>
          </a:xfrm>
          <a:prstGeom prst="rect">
            <a:avLst/>
          </a:prstGeom>
          <a:noFill/>
        </p:spPr>
        <p:txBody>
          <a:bodyPr wrap="square" lIns="0" tIns="0" rIns="0" bIns="0" rtlCol="0" anchor="ctr">
            <a:noAutofit/>
          </a:bodyPr>
          <a:lstStyle/>
          <a:p>
            <a:pPr algn="ctr"/>
            <a:r>
              <a:rPr lang="en-US" dirty="0"/>
              <a:t>4</a:t>
            </a:r>
          </a:p>
        </p:txBody>
      </p:sp>
      <p:sp>
        <p:nvSpPr>
          <p:cNvPr id="41" name="TextBox 40">
            <a:extLst>
              <a:ext uri="{FF2B5EF4-FFF2-40B4-BE49-F238E27FC236}">
                <a16:creationId xmlns:a16="http://schemas.microsoft.com/office/drawing/2014/main" id="{F684CB92-88F6-44E4-427C-15A99F2463E9}"/>
              </a:ext>
            </a:extLst>
          </p:cNvPr>
          <p:cNvSpPr txBox="1"/>
          <p:nvPr/>
        </p:nvSpPr>
        <p:spPr>
          <a:xfrm>
            <a:off x="6051955" y="5145619"/>
            <a:ext cx="454243" cy="507831"/>
          </a:xfrm>
          <a:prstGeom prst="rect">
            <a:avLst/>
          </a:prstGeom>
          <a:noFill/>
        </p:spPr>
        <p:txBody>
          <a:bodyPr wrap="square" lIns="0" tIns="0" rIns="0" bIns="0" rtlCol="0" anchor="ctr">
            <a:noAutofit/>
          </a:bodyPr>
          <a:lstStyle/>
          <a:p>
            <a:pPr algn="ctr"/>
            <a:r>
              <a:rPr lang="en-US" dirty="0"/>
              <a:t>5</a:t>
            </a:r>
          </a:p>
        </p:txBody>
      </p:sp>
      <p:sp>
        <p:nvSpPr>
          <p:cNvPr id="43" name="TextBox 42">
            <a:extLst>
              <a:ext uri="{FF2B5EF4-FFF2-40B4-BE49-F238E27FC236}">
                <a16:creationId xmlns:a16="http://schemas.microsoft.com/office/drawing/2014/main" id="{B4B5BD46-40C0-F130-7780-D26122AD8CD8}"/>
              </a:ext>
            </a:extLst>
          </p:cNvPr>
          <p:cNvSpPr txBox="1"/>
          <p:nvPr/>
        </p:nvSpPr>
        <p:spPr>
          <a:xfrm>
            <a:off x="418071" y="321785"/>
            <a:ext cx="454243" cy="507831"/>
          </a:xfrm>
          <a:prstGeom prst="rect">
            <a:avLst/>
          </a:prstGeom>
          <a:noFill/>
        </p:spPr>
        <p:txBody>
          <a:bodyPr wrap="square" lIns="0" tIns="0" rIns="0" bIns="0" rtlCol="0" anchor="ctr">
            <a:noAutofit/>
          </a:bodyPr>
          <a:lstStyle/>
          <a:p>
            <a:pPr algn="ctr"/>
            <a:r>
              <a:rPr lang="en-US" dirty="0">
                <a:solidFill>
                  <a:schemeClr val="bg1"/>
                </a:solidFill>
              </a:rPr>
              <a:t>1</a:t>
            </a:r>
          </a:p>
        </p:txBody>
      </p:sp>
      <p:sp>
        <p:nvSpPr>
          <p:cNvPr id="44" name="TextBox 43">
            <a:extLst>
              <a:ext uri="{FF2B5EF4-FFF2-40B4-BE49-F238E27FC236}">
                <a16:creationId xmlns:a16="http://schemas.microsoft.com/office/drawing/2014/main" id="{04C1F0AC-F6BB-9607-2BAA-1230F161D18C}"/>
              </a:ext>
            </a:extLst>
          </p:cNvPr>
          <p:cNvSpPr txBox="1"/>
          <p:nvPr/>
        </p:nvSpPr>
        <p:spPr>
          <a:xfrm>
            <a:off x="562103" y="2614904"/>
            <a:ext cx="454243" cy="507831"/>
          </a:xfrm>
          <a:prstGeom prst="rect">
            <a:avLst/>
          </a:prstGeom>
          <a:noFill/>
        </p:spPr>
        <p:txBody>
          <a:bodyPr wrap="square" lIns="0" tIns="0" rIns="0" bIns="0" rtlCol="0" anchor="ctr">
            <a:noAutofit/>
          </a:bodyPr>
          <a:lstStyle/>
          <a:p>
            <a:pPr algn="ctr"/>
            <a:r>
              <a:rPr lang="en-US" dirty="0">
                <a:solidFill>
                  <a:schemeClr val="bg1"/>
                </a:solidFill>
              </a:rPr>
              <a:t>2</a:t>
            </a:r>
          </a:p>
        </p:txBody>
      </p:sp>
      <p:sp>
        <p:nvSpPr>
          <p:cNvPr id="45" name="TextBox 44">
            <a:extLst>
              <a:ext uri="{FF2B5EF4-FFF2-40B4-BE49-F238E27FC236}">
                <a16:creationId xmlns:a16="http://schemas.microsoft.com/office/drawing/2014/main" id="{D0BC8CC2-3B0A-5E0F-38BD-BC5AAFAA0C73}"/>
              </a:ext>
            </a:extLst>
          </p:cNvPr>
          <p:cNvSpPr txBox="1"/>
          <p:nvPr/>
        </p:nvSpPr>
        <p:spPr>
          <a:xfrm>
            <a:off x="2817111" y="3245774"/>
            <a:ext cx="454243" cy="507831"/>
          </a:xfrm>
          <a:prstGeom prst="rect">
            <a:avLst/>
          </a:prstGeom>
          <a:noFill/>
        </p:spPr>
        <p:txBody>
          <a:bodyPr wrap="square" lIns="0" tIns="0" rIns="0" bIns="0" rtlCol="0" anchor="ctr">
            <a:noAutofit/>
          </a:bodyPr>
          <a:lstStyle/>
          <a:p>
            <a:pPr algn="ctr"/>
            <a:r>
              <a:rPr lang="en-US" dirty="0">
                <a:solidFill>
                  <a:schemeClr val="bg1"/>
                </a:solidFill>
              </a:rPr>
              <a:t>3</a:t>
            </a:r>
          </a:p>
        </p:txBody>
      </p:sp>
      <p:sp>
        <p:nvSpPr>
          <p:cNvPr id="46" name="TextBox 45">
            <a:extLst>
              <a:ext uri="{FF2B5EF4-FFF2-40B4-BE49-F238E27FC236}">
                <a16:creationId xmlns:a16="http://schemas.microsoft.com/office/drawing/2014/main" id="{B670782C-F559-5505-5BB6-4456BFEB55EA}"/>
              </a:ext>
            </a:extLst>
          </p:cNvPr>
          <p:cNvSpPr txBox="1"/>
          <p:nvPr/>
        </p:nvSpPr>
        <p:spPr>
          <a:xfrm>
            <a:off x="4436219" y="4685494"/>
            <a:ext cx="454243" cy="507831"/>
          </a:xfrm>
          <a:prstGeom prst="rect">
            <a:avLst/>
          </a:prstGeom>
          <a:noFill/>
        </p:spPr>
        <p:txBody>
          <a:bodyPr wrap="square" lIns="0" tIns="0" rIns="0" bIns="0" rtlCol="0" anchor="ctr">
            <a:noAutofit/>
          </a:bodyPr>
          <a:lstStyle/>
          <a:p>
            <a:pPr algn="ctr"/>
            <a:r>
              <a:rPr lang="en-US" dirty="0">
                <a:solidFill>
                  <a:schemeClr val="bg1"/>
                </a:solidFill>
              </a:rPr>
              <a:t>4</a:t>
            </a:r>
          </a:p>
        </p:txBody>
      </p:sp>
      <p:sp>
        <p:nvSpPr>
          <p:cNvPr id="47" name="TextBox 46">
            <a:extLst>
              <a:ext uri="{FF2B5EF4-FFF2-40B4-BE49-F238E27FC236}">
                <a16:creationId xmlns:a16="http://schemas.microsoft.com/office/drawing/2014/main" id="{BC723C43-D3EC-5079-A678-694091367A2D}"/>
              </a:ext>
            </a:extLst>
          </p:cNvPr>
          <p:cNvSpPr txBox="1"/>
          <p:nvPr/>
        </p:nvSpPr>
        <p:spPr>
          <a:xfrm>
            <a:off x="4698757" y="6121633"/>
            <a:ext cx="454243" cy="507831"/>
          </a:xfrm>
          <a:prstGeom prst="rect">
            <a:avLst/>
          </a:prstGeom>
          <a:noFill/>
        </p:spPr>
        <p:txBody>
          <a:bodyPr wrap="square" lIns="0" tIns="0" rIns="0" bIns="0" rtlCol="0" anchor="ctr">
            <a:noAutofit/>
          </a:bodyPr>
          <a:lstStyle/>
          <a:p>
            <a:pPr algn="ctr"/>
            <a:r>
              <a:rPr lang="en-US" dirty="0">
                <a:solidFill>
                  <a:schemeClr val="bg1"/>
                </a:solidFill>
              </a:rPr>
              <a:t>5</a:t>
            </a:r>
          </a:p>
        </p:txBody>
      </p:sp>
      <p:pic>
        <p:nvPicPr>
          <p:cNvPr id="3" name="Picture 2" descr="A picture containing graphics, clipart, font, white&#10;&#10;Description automatically generated">
            <a:extLst>
              <a:ext uri="{FF2B5EF4-FFF2-40B4-BE49-F238E27FC236}">
                <a16:creationId xmlns:a16="http://schemas.microsoft.com/office/drawing/2014/main" id="{AF9F91C9-EB5F-6CB5-D5BC-EA583AB8D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556" y="79388"/>
            <a:ext cx="765349" cy="765349"/>
          </a:xfrm>
          <a:prstGeom prst="rect">
            <a:avLst/>
          </a:prstGeom>
        </p:spPr>
      </p:pic>
    </p:spTree>
    <p:extLst>
      <p:ext uri="{BB962C8B-B14F-4D97-AF65-F5344CB8AC3E}">
        <p14:creationId xmlns:p14="http://schemas.microsoft.com/office/powerpoint/2010/main" val="277125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512D253-9B18-6B4C-6585-A7EA66A35B7E}"/>
              </a:ext>
            </a:extLst>
          </p:cNvPr>
          <p:cNvSpPr txBox="1">
            <a:spLocks/>
          </p:cNvSpPr>
          <p:nvPr/>
        </p:nvSpPr>
        <p:spPr>
          <a:xfrm>
            <a:off x="485061" y="207493"/>
            <a:ext cx="9869864" cy="957291"/>
          </a:xfrm>
          <a:prstGeom prst="rect">
            <a:avLst/>
          </a:prstGeom>
        </p:spPr>
        <p:txBody>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Partnership is Critical</a:t>
            </a:r>
          </a:p>
        </p:txBody>
      </p:sp>
      <p:graphicFrame>
        <p:nvGraphicFramePr>
          <p:cNvPr id="3" name="Content Placeholder 3">
            <a:extLst>
              <a:ext uri="{FF2B5EF4-FFF2-40B4-BE49-F238E27FC236}">
                <a16:creationId xmlns:a16="http://schemas.microsoft.com/office/drawing/2014/main" id="{E7ABFBE0-8F5A-BCB1-C358-E1E155EE0393}"/>
              </a:ext>
            </a:extLst>
          </p:cNvPr>
          <p:cNvGraphicFramePr>
            <a:graphicFrameLocks/>
          </p:cNvGraphicFramePr>
          <p:nvPr>
            <p:extLst>
              <p:ext uri="{D42A27DB-BD31-4B8C-83A1-F6EECF244321}">
                <p14:modId xmlns:p14="http://schemas.microsoft.com/office/powerpoint/2010/main" val="3537769665"/>
              </p:ext>
            </p:extLst>
          </p:nvPr>
        </p:nvGraphicFramePr>
        <p:xfrm>
          <a:off x="485061" y="1784500"/>
          <a:ext cx="9756862" cy="469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1D402C4-B036-95F6-511E-ED593475B532}"/>
              </a:ext>
            </a:extLst>
          </p:cNvPr>
          <p:cNvSpPr txBox="1"/>
          <p:nvPr/>
        </p:nvSpPr>
        <p:spPr>
          <a:xfrm>
            <a:off x="385114" y="1164784"/>
            <a:ext cx="11806885" cy="369332"/>
          </a:xfrm>
          <a:prstGeom prst="rect">
            <a:avLst/>
          </a:prstGeom>
          <a:noFill/>
        </p:spPr>
        <p:txBody>
          <a:bodyPr wrap="square" lIns="91440" tIns="45720" rIns="91440" bIns="45720" rtlCol="0">
            <a:spAutoFit/>
          </a:bodyPr>
          <a:lstStyle/>
          <a:p>
            <a:pPr algn="l"/>
            <a:r>
              <a:rPr lang="en-US" dirty="0"/>
              <a:t>Collaboration with suppliers will be key to enabling Corning to achieve our Scope 3 emissions reduction goal. </a:t>
            </a:r>
          </a:p>
        </p:txBody>
      </p:sp>
      <p:pic>
        <p:nvPicPr>
          <p:cNvPr id="5" name="Picture 4" descr="A picture containing graphics, clipart, font, white&#10;&#10;Description automatically generated">
            <a:extLst>
              <a:ext uri="{FF2B5EF4-FFF2-40B4-BE49-F238E27FC236}">
                <a16:creationId xmlns:a16="http://schemas.microsoft.com/office/drawing/2014/main" id="{1508E363-BBA9-CE9B-00AD-9F63FC3289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26651" y="0"/>
            <a:ext cx="765349" cy="765349"/>
          </a:xfrm>
          <a:prstGeom prst="rect">
            <a:avLst/>
          </a:prstGeom>
        </p:spPr>
      </p:pic>
      <p:pic>
        <p:nvPicPr>
          <p:cNvPr id="7" name="Graphic 6" descr="Handshake with solid fill">
            <a:extLst>
              <a:ext uri="{FF2B5EF4-FFF2-40B4-BE49-F238E27FC236}">
                <a16:creationId xmlns:a16="http://schemas.microsoft.com/office/drawing/2014/main" id="{94C1BF11-1B42-E44B-F48C-2F79FAA589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06292" y="0"/>
            <a:ext cx="914400" cy="914400"/>
          </a:xfrm>
          <a:prstGeom prst="rect">
            <a:avLst/>
          </a:prstGeom>
        </p:spPr>
      </p:pic>
    </p:spTree>
    <p:extLst>
      <p:ext uri="{BB962C8B-B14F-4D97-AF65-F5344CB8AC3E}">
        <p14:creationId xmlns:p14="http://schemas.microsoft.com/office/powerpoint/2010/main" val="336250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9875F12-0EA1-2B80-5701-980A32F2CF2D}"/>
              </a:ext>
            </a:extLst>
          </p:cNvPr>
          <p:cNvSpPr txBox="1">
            <a:spLocks/>
          </p:cNvSpPr>
          <p:nvPr/>
        </p:nvSpPr>
        <p:spPr>
          <a:xfrm>
            <a:off x="275511" y="286703"/>
            <a:ext cx="10892214" cy="957291"/>
          </a:xfrm>
          <a:prstGeom prst="rect">
            <a:avLst/>
          </a:prstGeom>
        </p:spPr>
        <p:txBody>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Corning Scope 3  Supplier Expectations</a:t>
            </a:r>
          </a:p>
        </p:txBody>
      </p:sp>
      <p:sp>
        <p:nvSpPr>
          <p:cNvPr id="3" name="TextBox 2">
            <a:extLst>
              <a:ext uri="{FF2B5EF4-FFF2-40B4-BE49-F238E27FC236}">
                <a16:creationId xmlns:a16="http://schemas.microsoft.com/office/drawing/2014/main" id="{2859AAFE-8798-0E0E-A846-D9946682CA0E}"/>
              </a:ext>
            </a:extLst>
          </p:cNvPr>
          <p:cNvSpPr txBox="1">
            <a:spLocks/>
          </p:cNvSpPr>
          <p:nvPr/>
        </p:nvSpPr>
        <p:spPr>
          <a:xfrm>
            <a:off x="420751" y="1395819"/>
            <a:ext cx="11302368" cy="2662762"/>
          </a:xfrm>
          <a:prstGeom prst="roundRect">
            <a:avLst>
              <a:gd name="adj" fmla="val 0"/>
            </a:avLst>
          </a:prstGeom>
          <a:ln w="28575"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t">
            <a:noAutofit/>
          </a:bodyPr>
          <a:lstStyle>
            <a:defPPr marR="0" lvl="0" algn="l" rtl="0">
              <a:lnSpc>
                <a:spcPct val="100000"/>
              </a:lnSpc>
              <a:spcBef>
                <a:spcPts val="0"/>
              </a:spcBef>
              <a:spcAft>
                <a:spcPts val="0"/>
              </a:spcAft>
              <a:defRPr/>
            </a:defPPr>
            <a:lvl1pPr marL="0" marR="0" lvl="0" indent="0" algn="l" defTabSz="914400" rtl="0" eaLnBrk="1" latinLnBrk="0" hangingPunct="1">
              <a:lnSpc>
                <a:spcPct val="100000"/>
              </a:lnSpc>
              <a:spcBef>
                <a:spcPts val="0"/>
              </a:spcBef>
              <a:spcAft>
                <a:spcPts val="0"/>
              </a:spcAft>
              <a:buClr>
                <a:srgbClr val="000000"/>
              </a:buClr>
              <a:buFont typeface="Arial"/>
              <a:buNone/>
              <a:defRPr sz="1400" b="0" i="0" u="none" strike="noStrike" kern="1200" cap="none">
                <a:solidFill>
                  <a:schemeClr val="dk1"/>
                </a:solidFill>
                <a:latin typeface="+mn-lt"/>
                <a:ea typeface="+mn-ea"/>
                <a:cs typeface="+mn-cs"/>
                <a:sym typeface="Arial"/>
              </a:defRPr>
            </a:lvl1pPr>
            <a:lvl2pPr marL="231775" marR="0" lvl="1"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2pPr>
            <a:lvl3pPr marL="4572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3pPr>
            <a:lvl4pPr marL="6858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4pPr>
            <a:lvl5pPr marL="914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5pPr>
            <a:lvl6pPr marL="1143000" marR="0" lvl="5"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6pPr>
            <a:lvl7pPr marL="1374775" marR="0" lvl="6"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7pPr>
            <a:lvl8pPr marL="16002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8pPr>
            <a:lvl9pPr marL="1828800" marR="0" lvl="8"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9pPr>
          </a:lstStyle>
          <a:p>
            <a:pPr fontAlgn="base">
              <a:spcBef>
                <a:spcPts val="600"/>
              </a:spcBef>
              <a:spcAft>
                <a:spcPts val="600"/>
              </a:spcAft>
            </a:pPr>
            <a:r>
              <a:rPr lang="en-US" sz="2000" b="1" dirty="0">
                <a:solidFill>
                  <a:schemeClr val="tx1"/>
                </a:solidFill>
                <a:latin typeface="+mj-lt"/>
                <a:ea typeface="Calibri" panose="020F0502020204030204" pitchFamily="34" charset="0"/>
              </a:rPr>
              <a:t>Suppliers engaged starting in 2023 are expected to adhere to these requirements by 2026:</a:t>
            </a:r>
            <a:endParaRPr lang="en-US" sz="2000" b="1" dirty="0">
              <a:solidFill>
                <a:schemeClr val="tx1"/>
              </a:solidFill>
              <a:latin typeface="+mj-lt"/>
              <a:ea typeface="Calibri" panose="020F0502020204030204" pitchFamily="34" charset="0"/>
              <a:cs typeface="Arial"/>
            </a:endParaRP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Disclose scope 1, 2 and 3 greenhouse gas (GHG) emissions data through CDP Supply Chain</a:t>
            </a: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Provide independent or third-party assurance of disclosed emissions </a:t>
            </a:r>
            <a:endParaRPr lang="en-US" sz="2000" dirty="0">
              <a:solidFill>
                <a:schemeClr val="tx1"/>
              </a:solidFill>
              <a:latin typeface="+mj-lt"/>
              <a:ea typeface="Calibri" panose="020F0502020204030204" pitchFamily="34" charset="0"/>
              <a:cs typeface="Arial"/>
            </a:endParaRP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Adopt a science-based (SBTi-approved) emissions reduction target </a:t>
            </a: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Set a renewable energy target</a:t>
            </a: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Respond to CDP Water Questionnaire</a:t>
            </a: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Set a water management goal </a:t>
            </a:r>
          </a:p>
        </p:txBody>
      </p:sp>
      <p:pic>
        <p:nvPicPr>
          <p:cNvPr id="5" name="Picture 4" descr="A picture containing graphics, clipart, font, white&#10;&#10;Description automatically generated">
            <a:extLst>
              <a:ext uri="{FF2B5EF4-FFF2-40B4-BE49-F238E27FC236}">
                <a16:creationId xmlns:a16="http://schemas.microsoft.com/office/drawing/2014/main" id="{E50B5860-EA22-2320-724E-57C39ACE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0445" y="0"/>
            <a:ext cx="765349" cy="765349"/>
          </a:xfrm>
          <a:prstGeom prst="rect">
            <a:avLst/>
          </a:prstGeom>
        </p:spPr>
      </p:pic>
      <p:pic>
        <p:nvPicPr>
          <p:cNvPr id="7" name="Graphic 6" descr="Bullseye with solid fill">
            <a:extLst>
              <a:ext uri="{FF2B5EF4-FFF2-40B4-BE49-F238E27FC236}">
                <a16:creationId xmlns:a16="http://schemas.microsoft.com/office/drawing/2014/main" id="{05CAEB62-D0CC-6B38-1D27-10D5EE6C34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5200" y="4585881"/>
            <a:ext cx="1752600" cy="1752600"/>
          </a:xfrm>
          <a:prstGeom prst="rect">
            <a:avLst/>
          </a:prstGeom>
        </p:spPr>
      </p:pic>
    </p:spTree>
    <p:extLst>
      <p:ext uri="{BB962C8B-B14F-4D97-AF65-F5344CB8AC3E}">
        <p14:creationId xmlns:p14="http://schemas.microsoft.com/office/powerpoint/2010/main" val="2985556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34477-722D-E8EB-48A0-B37527C7F3AF}"/>
              </a:ext>
            </a:extLst>
          </p:cNvPr>
          <p:cNvSpPr>
            <a:spLocks noGrp="1"/>
          </p:cNvSpPr>
          <p:nvPr>
            <p:ph type="ctrTitle"/>
          </p:nvPr>
        </p:nvSpPr>
        <p:spPr/>
        <p:txBody>
          <a:bodyPr/>
          <a:lstStyle/>
          <a:p>
            <a:r>
              <a:rPr lang="en-US" dirty="0"/>
              <a:t>Science Based Targets and SBTi Overview</a:t>
            </a:r>
          </a:p>
        </p:txBody>
      </p:sp>
      <p:sp>
        <p:nvSpPr>
          <p:cNvPr id="7" name="Subtitle 6">
            <a:extLst>
              <a:ext uri="{FF2B5EF4-FFF2-40B4-BE49-F238E27FC236}">
                <a16:creationId xmlns:a16="http://schemas.microsoft.com/office/drawing/2014/main" id="{692E11A7-2386-81FF-D00E-A9A7ACAF545E}"/>
              </a:ext>
            </a:extLst>
          </p:cNvPr>
          <p:cNvSpPr>
            <a:spLocks noGrp="1"/>
          </p:cNvSpPr>
          <p:nvPr>
            <p:ph type="subTitle" idx="1"/>
          </p:nvPr>
        </p:nvSpPr>
        <p:spPr/>
        <p:txBody>
          <a:bodyPr/>
          <a:lstStyle/>
          <a:p>
            <a:endParaRPr lang="en-US" dirty="0"/>
          </a:p>
        </p:txBody>
      </p:sp>
      <p:sp>
        <p:nvSpPr>
          <p:cNvPr id="8" name="Text Placeholder 7">
            <a:extLst>
              <a:ext uri="{FF2B5EF4-FFF2-40B4-BE49-F238E27FC236}">
                <a16:creationId xmlns:a16="http://schemas.microsoft.com/office/drawing/2014/main" id="{2C01C8E9-CEC7-37CB-981C-BBD89F97428F}"/>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D8537597-A87B-4A22-4E5A-224332214660}"/>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17</a:t>
            </a:fld>
            <a:endParaRPr lang="en-US"/>
          </a:p>
        </p:txBody>
      </p:sp>
    </p:spTree>
    <p:extLst>
      <p:ext uri="{BB962C8B-B14F-4D97-AF65-F5344CB8AC3E}">
        <p14:creationId xmlns:p14="http://schemas.microsoft.com/office/powerpoint/2010/main" val="107847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BBA442-839B-65EF-01BC-4EAB3593A865}"/>
              </a:ext>
            </a:extLst>
          </p:cNvPr>
          <p:cNvSpPr txBox="1">
            <a:spLocks/>
          </p:cNvSpPr>
          <p:nvPr/>
        </p:nvSpPr>
        <p:spPr>
          <a:xfrm>
            <a:off x="352981" y="49473"/>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solidFill>
                  <a:schemeClr val="bg1"/>
                </a:solidFill>
              </a:rPr>
              <a:t>Poll the Audience</a:t>
            </a:r>
          </a:p>
        </p:txBody>
      </p:sp>
      <p:sp>
        <p:nvSpPr>
          <p:cNvPr id="9" name="Text Placeholder 2">
            <a:extLst>
              <a:ext uri="{FF2B5EF4-FFF2-40B4-BE49-F238E27FC236}">
                <a16:creationId xmlns:a16="http://schemas.microsoft.com/office/drawing/2014/main" id="{9815D7D6-279B-3C6F-9FA4-5A2FC7356AE1}"/>
              </a:ext>
            </a:extLst>
          </p:cNvPr>
          <p:cNvSpPr txBox="1">
            <a:spLocks/>
          </p:cNvSpPr>
          <p:nvPr/>
        </p:nvSpPr>
        <p:spPr>
          <a:xfrm>
            <a:off x="352981" y="594158"/>
            <a:ext cx="9869864" cy="446736"/>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b="1" dirty="0">
                <a:solidFill>
                  <a:schemeClr val="bg1"/>
                </a:solidFill>
              </a:rPr>
              <a:t>Setting a Science Based Target</a:t>
            </a:r>
          </a:p>
        </p:txBody>
      </p:sp>
      <p:sp>
        <p:nvSpPr>
          <p:cNvPr id="10" name="Text Placeholder 3">
            <a:extLst>
              <a:ext uri="{FF2B5EF4-FFF2-40B4-BE49-F238E27FC236}">
                <a16:creationId xmlns:a16="http://schemas.microsoft.com/office/drawing/2014/main" id="{18EA3DCE-9674-3E31-2DD1-80B936251117}"/>
              </a:ext>
            </a:extLst>
          </p:cNvPr>
          <p:cNvSpPr txBox="1">
            <a:spLocks/>
          </p:cNvSpPr>
          <p:nvPr/>
        </p:nvSpPr>
        <p:spPr>
          <a:xfrm>
            <a:off x="495221" y="2008216"/>
            <a:ext cx="11417146" cy="3365500"/>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sz="2500" dirty="0">
                <a:solidFill>
                  <a:schemeClr val="bg1"/>
                </a:solidFill>
              </a:rPr>
              <a:t>Does your company have a GHG reduction target? If yes, is it science-based or have you considered setting a science-based target?</a:t>
            </a:r>
          </a:p>
          <a:p>
            <a:pPr lvl="1"/>
            <a:r>
              <a:rPr lang="en-US" dirty="0">
                <a:solidFill>
                  <a:schemeClr val="bg1"/>
                </a:solidFill>
              </a:rPr>
              <a:t>Please type your answer into the chat box</a:t>
            </a:r>
          </a:p>
        </p:txBody>
      </p:sp>
    </p:spTree>
    <p:extLst>
      <p:ext uri="{BB962C8B-B14F-4D97-AF65-F5344CB8AC3E}">
        <p14:creationId xmlns:p14="http://schemas.microsoft.com/office/powerpoint/2010/main" val="725891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B51BE25B-CA21-1393-1BB5-936269891A2D}"/>
              </a:ext>
            </a:extLst>
          </p:cNvPr>
          <p:cNvGraphicFramePr>
            <a:graphicFrameLocks noGrp="1"/>
          </p:cNvGraphicFramePr>
          <p:nvPr>
            <p:extLst>
              <p:ext uri="{D42A27DB-BD31-4B8C-83A1-F6EECF244321}">
                <p14:modId xmlns:p14="http://schemas.microsoft.com/office/powerpoint/2010/main" val="2505741233"/>
              </p:ext>
            </p:extLst>
          </p:nvPr>
        </p:nvGraphicFramePr>
        <p:xfrm>
          <a:off x="2294174" y="3212628"/>
          <a:ext cx="8670920" cy="3278821"/>
        </p:xfrm>
        <a:graphic>
          <a:graphicData uri="http://schemas.openxmlformats.org/drawingml/2006/table">
            <a:tbl>
              <a:tblPr firstRow="1" bandRow="1">
                <a:tableStyleId>{5C22544A-7EE6-4342-B048-85BDC9FD1C3A}</a:tableStyleId>
              </a:tblPr>
              <a:tblGrid>
                <a:gridCol w="1083865">
                  <a:extLst>
                    <a:ext uri="{9D8B030D-6E8A-4147-A177-3AD203B41FA5}">
                      <a16:colId xmlns:a16="http://schemas.microsoft.com/office/drawing/2014/main" val="3857568307"/>
                    </a:ext>
                  </a:extLst>
                </a:gridCol>
                <a:gridCol w="1083865">
                  <a:extLst>
                    <a:ext uri="{9D8B030D-6E8A-4147-A177-3AD203B41FA5}">
                      <a16:colId xmlns:a16="http://schemas.microsoft.com/office/drawing/2014/main" val="393340243"/>
                    </a:ext>
                  </a:extLst>
                </a:gridCol>
                <a:gridCol w="1083865">
                  <a:extLst>
                    <a:ext uri="{9D8B030D-6E8A-4147-A177-3AD203B41FA5}">
                      <a16:colId xmlns:a16="http://schemas.microsoft.com/office/drawing/2014/main" val="4235643896"/>
                    </a:ext>
                  </a:extLst>
                </a:gridCol>
                <a:gridCol w="1083865">
                  <a:extLst>
                    <a:ext uri="{9D8B030D-6E8A-4147-A177-3AD203B41FA5}">
                      <a16:colId xmlns:a16="http://schemas.microsoft.com/office/drawing/2014/main" val="904133943"/>
                    </a:ext>
                  </a:extLst>
                </a:gridCol>
                <a:gridCol w="1083865">
                  <a:extLst>
                    <a:ext uri="{9D8B030D-6E8A-4147-A177-3AD203B41FA5}">
                      <a16:colId xmlns:a16="http://schemas.microsoft.com/office/drawing/2014/main" val="469120115"/>
                    </a:ext>
                  </a:extLst>
                </a:gridCol>
                <a:gridCol w="1083865">
                  <a:extLst>
                    <a:ext uri="{9D8B030D-6E8A-4147-A177-3AD203B41FA5}">
                      <a16:colId xmlns:a16="http://schemas.microsoft.com/office/drawing/2014/main" val="1301607122"/>
                    </a:ext>
                  </a:extLst>
                </a:gridCol>
                <a:gridCol w="1083865">
                  <a:extLst>
                    <a:ext uri="{9D8B030D-6E8A-4147-A177-3AD203B41FA5}">
                      <a16:colId xmlns:a16="http://schemas.microsoft.com/office/drawing/2014/main" val="2860813628"/>
                    </a:ext>
                  </a:extLst>
                </a:gridCol>
                <a:gridCol w="1083865">
                  <a:extLst>
                    <a:ext uri="{9D8B030D-6E8A-4147-A177-3AD203B41FA5}">
                      <a16:colId xmlns:a16="http://schemas.microsoft.com/office/drawing/2014/main" val="2127322829"/>
                    </a:ext>
                  </a:extLst>
                </a:gridCol>
              </a:tblGrid>
              <a:tr h="291781">
                <a:tc>
                  <a:txBody>
                    <a:bodyPr/>
                    <a:lstStyle/>
                    <a:p>
                      <a:pPr algn="ctr"/>
                      <a:r>
                        <a:rPr lang="en-US" sz="1200" dirty="0"/>
                        <a:t>2015</a:t>
                      </a:r>
                    </a:p>
                  </a:txBody>
                  <a:tcPr anchor="ctr"/>
                </a:tc>
                <a:tc>
                  <a:txBody>
                    <a:bodyPr/>
                    <a:lstStyle/>
                    <a:p>
                      <a:pPr algn="ctr"/>
                      <a:r>
                        <a:rPr lang="en-US" sz="1200" dirty="0"/>
                        <a:t>2016</a:t>
                      </a:r>
                    </a:p>
                  </a:txBody>
                  <a:tcPr anchor="ctr"/>
                </a:tc>
                <a:tc>
                  <a:txBody>
                    <a:bodyPr/>
                    <a:lstStyle/>
                    <a:p>
                      <a:pPr algn="ctr"/>
                      <a:r>
                        <a:rPr lang="en-US" sz="1200" dirty="0"/>
                        <a:t>2017</a:t>
                      </a:r>
                    </a:p>
                  </a:txBody>
                  <a:tcPr anchor="ctr"/>
                </a:tc>
                <a:tc>
                  <a:txBody>
                    <a:bodyPr/>
                    <a:lstStyle/>
                    <a:p>
                      <a:pPr algn="ctr"/>
                      <a:r>
                        <a:rPr lang="en-US" sz="1200" dirty="0"/>
                        <a:t>2018</a:t>
                      </a:r>
                    </a:p>
                  </a:txBody>
                  <a:tcPr anchor="ctr"/>
                </a:tc>
                <a:tc>
                  <a:txBody>
                    <a:bodyPr/>
                    <a:lstStyle/>
                    <a:p>
                      <a:pPr algn="ctr"/>
                      <a:r>
                        <a:rPr lang="en-US" sz="1200" dirty="0"/>
                        <a:t>2019</a:t>
                      </a:r>
                    </a:p>
                  </a:txBody>
                  <a:tcPr anchor="ctr"/>
                </a:tc>
                <a:tc>
                  <a:txBody>
                    <a:bodyPr/>
                    <a:lstStyle/>
                    <a:p>
                      <a:pPr algn="ctr"/>
                      <a:r>
                        <a:rPr lang="en-US" sz="1200" dirty="0"/>
                        <a:t>2020</a:t>
                      </a:r>
                    </a:p>
                  </a:txBody>
                  <a:tcPr anchor="ctr"/>
                </a:tc>
                <a:tc>
                  <a:txBody>
                    <a:bodyPr/>
                    <a:lstStyle/>
                    <a:p>
                      <a:pPr algn="ctr"/>
                      <a:r>
                        <a:rPr lang="en-US" sz="1200" dirty="0"/>
                        <a:t>2021</a:t>
                      </a:r>
                    </a:p>
                  </a:txBody>
                  <a:tcPr anchor="ctr"/>
                </a:tc>
                <a:tc>
                  <a:txBody>
                    <a:bodyPr/>
                    <a:lstStyle/>
                    <a:p>
                      <a:pPr algn="ctr"/>
                      <a:r>
                        <a:rPr lang="en-US" sz="1200" dirty="0"/>
                        <a:t>May 2023</a:t>
                      </a:r>
                    </a:p>
                  </a:txBody>
                  <a:tcPr anchor="ctr"/>
                </a:tc>
                <a:extLst>
                  <a:ext uri="{0D108BD9-81ED-4DB2-BD59-A6C34878D82A}">
                    <a16:rowId xmlns:a16="http://schemas.microsoft.com/office/drawing/2014/main" val="1273218122"/>
                  </a:ext>
                </a:extLst>
              </a:tr>
              <a:tr h="1199100">
                <a:tc rowSpan="2">
                  <a:txBody>
                    <a:bodyPr/>
                    <a:lstStyle/>
                    <a:p>
                      <a:pPr algn="l"/>
                      <a:r>
                        <a:rPr lang="en-US" sz="1200" b="1" dirty="0">
                          <a:solidFill>
                            <a:schemeClr val="tx2"/>
                          </a:solidFill>
                        </a:rPr>
                        <a:t>April: </a:t>
                      </a:r>
                    </a:p>
                    <a:p>
                      <a:pPr algn="l">
                        <a:spcAft>
                          <a:spcPts val="600"/>
                        </a:spcAft>
                      </a:pPr>
                      <a:r>
                        <a:rPr lang="en-US" sz="1200" dirty="0"/>
                        <a:t>CEO letter calls for bold climate action at COP21</a:t>
                      </a:r>
                    </a:p>
                    <a:p>
                      <a:pPr algn="l"/>
                      <a:r>
                        <a:rPr lang="en-US" sz="1200" b="1" dirty="0">
                          <a:solidFill>
                            <a:schemeClr val="tx2"/>
                          </a:solidFill>
                        </a:rPr>
                        <a:t>SBTi Goal: </a:t>
                      </a:r>
                    </a:p>
                    <a:p>
                      <a:pPr marL="0" algn="l" defTabSz="914400" rtl="0" eaLnBrk="1" latinLnBrk="0" hangingPunct="1">
                        <a:spcAft>
                          <a:spcPts val="600"/>
                        </a:spcAft>
                      </a:pPr>
                      <a:r>
                        <a:rPr lang="en-US" sz="1200" kern="1200" dirty="0">
                          <a:solidFill>
                            <a:schemeClr val="dk1"/>
                          </a:solidFill>
                          <a:latin typeface="+mn-lt"/>
                          <a:ea typeface="+mn-ea"/>
                          <a:cs typeface="+mn-cs"/>
                        </a:rPr>
                        <a:t>100 companies committed by </a:t>
                      </a:r>
                      <a:br>
                        <a:rPr lang="en-US" sz="1200" kern="1200" dirty="0">
                          <a:solidFill>
                            <a:schemeClr val="dk1"/>
                          </a:solidFill>
                          <a:latin typeface="+mn-lt"/>
                          <a:ea typeface="+mn-ea"/>
                          <a:cs typeface="+mn-cs"/>
                        </a:rPr>
                      </a:br>
                      <a:r>
                        <a:rPr lang="en-US" sz="1200" kern="1200" dirty="0">
                          <a:solidFill>
                            <a:schemeClr val="dk1"/>
                          </a:solidFill>
                          <a:latin typeface="+mn-lt"/>
                          <a:ea typeface="+mn-ea"/>
                          <a:cs typeface="+mn-cs"/>
                        </a:rPr>
                        <a:t>COP21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22</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companies committed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56</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companies committed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124</a:t>
                      </a:r>
                      <a:r>
                        <a:rPr lang="en-US" sz="1200" dirty="0"/>
                        <a:t> companies committed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271</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companies committed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637</a:t>
                      </a:r>
                      <a:r>
                        <a:rPr lang="en-US" sz="1200" dirty="0"/>
                        <a:t> companies committed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834</a:t>
                      </a:r>
                      <a:r>
                        <a:rPr lang="en-US" sz="1200" dirty="0"/>
                        <a:t> companies committed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2253</a:t>
                      </a:r>
                      <a:r>
                        <a:rPr lang="en-US" sz="1200" dirty="0"/>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dk1"/>
                          </a:solidFill>
                          <a:latin typeface="+mn-lt"/>
                          <a:ea typeface="+mn-ea"/>
                          <a:cs typeface="+mn-cs"/>
                        </a:rPr>
                        <a:t>companies committed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4982</a:t>
                      </a:r>
                      <a:endParaRPr lang="en-US" sz="12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dk1"/>
                          </a:solidFill>
                          <a:latin typeface="+mn-lt"/>
                          <a:ea typeface="+mn-ea"/>
                          <a:cs typeface="+mn-cs"/>
                        </a:rPr>
                        <a:t>companies committed</a:t>
                      </a:r>
                    </a:p>
                    <a:p>
                      <a:pPr algn="l"/>
                      <a:r>
                        <a:rPr lang="en-US" sz="1200" b="1" dirty="0">
                          <a:solidFill>
                            <a:schemeClr val="tx2"/>
                          </a:solidFill>
                        </a:rPr>
                        <a:t>2652 (53%)</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dk1"/>
                          </a:solidFill>
                          <a:latin typeface="+mn-lt"/>
                          <a:ea typeface="+mn-ea"/>
                          <a:cs typeface="+mn-cs"/>
                        </a:rPr>
                        <a:t>have set targets</a:t>
                      </a:r>
                    </a:p>
                    <a:p>
                      <a:pPr algn="l"/>
                      <a:r>
                        <a:rPr lang="en-US" sz="1200" b="1" dirty="0">
                          <a:solidFill>
                            <a:schemeClr val="tx2"/>
                          </a:solidFill>
                        </a:rPr>
                        <a:t>1800 (36%)</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kern="1200" dirty="0">
                          <a:solidFill>
                            <a:schemeClr val="dk1"/>
                          </a:solidFill>
                          <a:latin typeface="+mn-lt"/>
                          <a:ea typeface="+mn-ea"/>
                          <a:cs typeface="+mn-cs"/>
                        </a:rPr>
                        <a:t>Net Zero Commitments</a:t>
                      </a:r>
                    </a:p>
                  </a:txBody>
                  <a:tcPr>
                    <a:solidFill>
                      <a:schemeClr val="bg1"/>
                    </a:solidFill>
                  </a:tcPr>
                </a:tc>
                <a:extLst>
                  <a:ext uri="{0D108BD9-81ED-4DB2-BD59-A6C34878D82A}">
                    <a16:rowId xmlns:a16="http://schemas.microsoft.com/office/drawing/2014/main" val="4129404550"/>
                  </a:ext>
                </a:extLst>
              </a:tr>
              <a:tr h="64751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dirty="0"/>
                    </a:p>
                  </a:txBody>
                  <a:tcP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Objective: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dk1"/>
                          </a:solidFill>
                          <a:latin typeface="+mn-lt"/>
                          <a:ea typeface="+mn-ea"/>
                          <a:cs typeface="+mn-cs"/>
                        </a:rPr>
                        <a:t>SBTs are standard business practice, corporations play a major role in global GHG reduction</a:t>
                      </a:r>
                      <a:endParaRPr lang="en-US" sz="1200" dirty="0"/>
                    </a:p>
                  </a:txBody>
                  <a:tcPr>
                    <a:solidFill>
                      <a:schemeClr val="bg1"/>
                    </a:solidFill>
                  </a:tcPr>
                </a:tc>
                <a:tc h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dk1"/>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dirty="0"/>
                    </a:p>
                  </a:txBody>
                  <a:tcPr>
                    <a:solidFill>
                      <a:schemeClr val="bg1"/>
                    </a:solidFill>
                  </a:tcPr>
                </a:tc>
                <a:extLst>
                  <a:ext uri="{0D108BD9-81ED-4DB2-BD59-A6C34878D82A}">
                    <a16:rowId xmlns:a16="http://schemas.microsoft.com/office/drawing/2014/main" val="1137256066"/>
                  </a:ext>
                </a:extLst>
              </a:tr>
            </a:tbl>
          </a:graphicData>
        </a:graphic>
      </p:graphicFrame>
      <p:sp>
        <p:nvSpPr>
          <p:cNvPr id="6" name="Title 2">
            <a:extLst>
              <a:ext uri="{FF2B5EF4-FFF2-40B4-BE49-F238E27FC236}">
                <a16:creationId xmlns:a16="http://schemas.microsoft.com/office/drawing/2014/main" id="{F1B94885-4E7D-AB13-3D0F-03EADBE58BCE}"/>
              </a:ext>
            </a:extLst>
          </p:cNvPr>
          <p:cNvSpPr txBox="1">
            <a:spLocks/>
          </p:cNvSpPr>
          <p:nvPr/>
        </p:nvSpPr>
        <p:spPr>
          <a:xfrm>
            <a:off x="1899541" y="445141"/>
            <a:ext cx="8044131" cy="28775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200" b="1" kern="1200">
                <a:solidFill>
                  <a:schemeClr val="tx1"/>
                </a:solidFill>
                <a:latin typeface="+mj-lt"/>
                <a:ea typeface="+mj-ea"/>
                <a:cs typeface="+mj-cs"/>
              </a:defRPr>
            </a:lvl1pPr>
          </a:lstStyle>
          <a:p>
            <a:r>
              <a:rPr lang="en-US" dirty="0"/>
              <a:t>The Science Based Targets initiative</a:t>
            </a:r>
          </a:p>
        </p:txBody>
      </p:sp>
      <p:grpSp>
        <p:nvGrpSpPr>
          <p:cNvPr id="7" name="Group 6">
            <a:extLst>
              <a:ext uri="{FF2B5EF4-FFF2-40B4-BE49-F238E27FC236}">
                <a16:creationId xmlns:a16="http://schemas.microsoft.com/office/drawing/2014/main" id="{1E9C2365-0A5A-9638-E8C9-6FB9980C9237}"/>
              </a:ext>
            </a:extLst>
          </p:cNvPr>
          <p:cNvGrpSpPr/>
          <p:nvPr/>
        </p:nvGrpSpPr>
        <p:grpSpPr>
          <a:xfrm>
            <a:off x="1638927" y="1056091"/>
            <a:ext cx="6044444" cy="1929401"/>
            <a:chOff x="3802600" y="1753469"/>
            <a:chExt cx="6239373" cy="2040815"/>
          </a:xfrm>
        </p:grpSpPr>
        <p:pic>
          <p:nvPicPr>
            <p:cNvPr id="8" name="Picture 12" descr="Gestamp - Science Based Targets Initiative">
              <a:extLst>
                <a:ext uri="{FF2B5EF4-FFF2-40B4-BE49-F238E27FC236}">
                  <a16:creationId xmlns:a16="http://schemas.microsoft.com/office/drawing/2014/main" id="{E238933A-D5B6-2864-0F12-AAB429311CE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60566" y="3088205"/>
              <a:ext cx="1231552" cy="7060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90FC803-EC58-DC47-40A3-419B916CB632}"/>
                </a:ext>
              </a:extLst>
            </p:cNvPr>
            <p:cNvSpPr/>
            <p:nvPr/>
          </p:nvSpPr>
          <p:spPr>
            <a:xfrm>
              <a:off x="4478978" y="2067705"/>
              <a:ext cx="5076619" cy="1139422"/>
            </a:xfrm>
            <a:prstGeom prst="rect">
              <a:avLst/>
            </a:prstGeom>
          </p:spPr>
          <p:txBody>
            <a:bodyPr wrap="square">
              <a:spAutoFit/>
            </a:bodyPr>
            <a:lstStyle/>
            <a:p>
              <a:r>
                <a:rPr lang="en-US" sz="1600" dirty="0"/>
                <a:t>The Science Based Targets initiative (SBTi) strives to use the most up-to-date science to help companies align their business strategies with the goals of the Paris Agreement.</a:t>
              </a:r>
            </a:p>
          </p:txBody>
        </p:sp>
        <p:pic>
          <p:nvPicPr>
            <p:cNvPr id="11" name="Graphic 10" descr="Open quotation mark">
              <a:extLst>
                <a:ext uri="{FF2B5EF4-FFF2-40B4-BE49-F238E27FC236}">
                  <a16:creationId xmlns:a16="http://schemas.microsoft.com/office/drawing/2014/main" id="{83323458-C018-E2EE-1AD8-FE3C7DF65A4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02600" y="1753469"/>
              <a:ext cx="914400" cy="914400"/>
            </a:xfrm>
            <a:prstGeom prst="rect">
              <a:avLst/>
            </a:prstGeom>
          </p:spPr>
        </p:pic>
        <p:pic>
          <p:nvPicPr>
            <p:cNvPr id="12" name="Graphic 11" descr="Closed quotation mark">
              <a:extLst>
                <a:ext uri="{FF2B5EF4-FFF2-40B4-BE49-F238E27FC236}">
                  <a16:creationId xmlns:a16="http://schemas.microsoft.com/office/drawing/2014/main" id="{866F78F6-1E49-90B0-45A2-5B33B2D49A4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27573" y="2409257"/>
              <a:ext cx="914400" cy="914400"/>
            </a:xfrm>
            <a:prstGeom prst="rect">
              <a:avLst/>
            </a:prstGeom>
          </p:spPr>
        </p:pic>
      </p:grpSp>
      <p:grpSp>
        <p:nvGrpSpPr>
          <p:cNvPr id="13" name="Group 12">
            <a:extLst>
              <a:ext uri="{FF2B5EF4-FFF2-40B4-BE49-F238E27FC236}">
                <a16:creationId xmlns:a16="http://schemas.microsoft.com/office/drawing/2014/main" id="{1CF21976-99A0-70C5-8C0F-1A13464970B1}"/>
              </a:ext>
            </a:extLst>
          </p:cNvPr>
          <p:cNvGrpSpPr/>
          <p:nvPr/>
        </p:nvGrpSpPr>
        <p:grpSpPr>
          <a:xfrm>
            <a:off x="3500099" y="4816794"/>
            <a:ext cx="1786719" cy="1010641"/>
            <a:chOff x="3251493" y="5726826"/>
            <a:chExt cx="2112256" cy="1362006"/>
          </a:xfrm>
        </p:grpSpPr>
        <p:pic>
          <p:nvPicPr>
            <p:cNvPr id="14" name="Picture 4" descr="cop-21-logo-paris-2015-transparent - CARRHURE Consulting">
              <a:extLst>
                <a:ext uri="{FF2B5EF4-FFF2-40B4-BE49-F238E27FC236}">
                  <a16:creationId xmlns:a16="http://schemas.microsoft.com/office/drawing/2014/main" id="{44BB706D-8026-9C45-2186-0E9767D0EA4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2452"/>
            <a:stretch/>
          </p:blipFill>
          <p:spPr bwMode="auto">
            <a:xfrm>
              <a:off x="3251493" y="5726826"/>
              <a:ext cx="852348" cy="13620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op-21-logo-paris-2015-transparent - CARRHURE Consulting">
              <a:extLst>
                <a:ext uri="{FF2B5EF4-FFF2-40B4-BE49-F238E27FC236}">
                  <a16:creationId xmlns:a16="http://schemas.microsoft.com/office/drawing/2014/main" id="{3BE26ABA-5241-A7BF-F8D4-F38ADE07C9D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4185"/>
            <a:stretch/>
          </p:blipFill>
          <p:spPr bwMode="auto">
            <a:xfrm>
              <a:off x="4096746" y="5726826"/>
              <a:ext cx="1267003" cy="13620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97B14BB3-E170-21DA-E053-2CCAACDBC1FB}"/>
              </a:ext>
            </a:extLst>
          </p:cNvPr>
          <p:cNvGrpSpPr/>
          <p:nvPr/>
        </p:nvGrpSpPr>
        <p:grpSpPr>
          <a:xfrm>
            <a:off x="8273723" y="1517199"/>
            <a:ext cx="2580600" cy="1609356"/>
            <a:chOff x="8740430" y="1106697"/>
            <a:chExt cx="3050782" cy="2168874"/>
          </a:xfrm>
        </p:grpSpPr>
        <p:sp>
          <p:nvSpPr>
            <p:cNvPr id="17" name="TextBox 16">
              <a:extLst>
                <a:ext uri="{FF2B5EF4-FFF2-40B4-BE49-F238E27FC236}">
                  <a16:creationId xmlns:a16="http://schemas.microsoft.com/office/drawing/2014/main" id="{10661BAE-FFF1-6F8A-9F6C-A3EBD13AFFCC}"/>
                </a:ext>
              </a:extLst>
            </p:cNvPr>
            <p:cNvSpPr txBox="1"/>
            <p:nvPr/>
          </p:nvSpPr>
          <p:spPr>
            <a:xfrm flipH="1">
              <a:off x="9252329" y="1106697"/>
              <a:ext cx="1934959" cy="705126"/>
            </a:xfrm>
            <a:prstGeom prst="rect">
              <a:avLst/>
            </a:prstGeom>
            <a:noFill/>
          </p:spPr>
          <p:txBody>
            <a:bodyPr wrap="square" rtlCol="0">
              <a:spAutoFit/>
            </a:bodyPr>
            <a:lstStyle/>
            <a:p>
              <a:pPr algn="ctr"/>
              <a:r>
                <a:rPr lang="en-US" sz="1400" dirty="0"/>
                <a:t>A consortium of 4 global NGOs:</a:t>
              </a:r>
            </a:p>
          </p:txBody>
        </p:sp>
        <p:pic>
          <p:nvPicPr>
            <p:cNvPr id="18" name="Picture 6" descr="Carbon Disclosure Project - Wikipedia">
              <a:extLst>
                <a:ext uri="{FF2B5EF4-FFF2-40B4-BE49-F238E27FC236}">
                  <a16:creationId xmlns:a16="http://schemas.microsoft.com/office/drawing/2014/main" id="{75376EE2-CDB6-8A81-D12F-71BD3FDC9D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89198" y="1852336"/>
              <a:ext cx="1188720" cy="4180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as the UN Global Compact succeeded? What if it is failing? – The ...">
              <a:extLst>
                <a:ext uri="{FF2B5EF4-FFF2-40B4-BE49-F238E27FC236}">
                  <a16:creationId xmlns:a16="http://schemas.microsoft.com/office/drawing/2014/main" id="{B2FB6F3D-BF4A-0267-CF83-7B15DCAB09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0430" y="2166428"/>
              <a:ext cx="2343847" cy="11091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World Resources Institute | Making Big Ideas Happen">
              <a:extLst>
                <a:ext uri="{FF2B5EF4-FFF2-40B4-BE49-F238E27FC236}">
                  <a16:creationId xmlns:a16="http://schemas.microsoft.com/office/drawing/2014/main" id="{718A838D-30E8-0B87-1BBB-988144DBF9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72381" y="1726476"/>
              <a:ext cx="1306286"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istory of the WWF Logo - The World Wide Fund for Nature">
              <a:extLst>
                <a:ext uri="{FF2B5EF4-FFF2-40B4-BE49-F238E27FC236}">
                  <a16:creationId xmlns:a16="http://schemas.microsoft.com/office/drawing/2014/main" id="{96F29DC6-AB47-0F7F-427C-3166895408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18380" y="2362564"/>
              <a:ext cx="572832" cy="850116"/>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12" descr="Gestamp - Science Based Targets Initiative">
            <a:extLst>
              <a:ext uri="{FF2B5EF4-FFF2-40B4-BE49-F238E27FC236}">
                <a16:creationId xmlns:a16="http://schemas.microsoft.com/office/drawing/2014/main" id="{EED47EA5-88F7-3B74-5383-DB58C926EB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56536" y="138206"/>
            <a:ext cx="1082864" cy="62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0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50C1-0297-A44C-8681-CD42AB9C4575}"/>
              </a:ext>
            </a:extLst>
          </p:cNvPr>
          <p:cNvSpPr>
            <a:spLocks noGrp="1"/>
          </p:cNvSpPr>
          <p:nvPr>
            <p:ph type="title"/>
          </p:nvPr>
        </p:nvSpPr>
        <p:spPr/>
        <p:txBody>
          <a:bodyPr/>
          <a:lstStyle/>
          <a:p>
            <a:r>
              <a:rPr lang="en-US"/>
              <a:t>Information security</a:t>
            </a:r>
          </a:p>
        </p:txBody>
      </p:sp>
      <p:sp>
        <p:nvSpPr>
          <p:cNvPr id="3" name="Content Placeholder 2">
            <a:extLst>
              <a:ext uri="{FF2B5EF4-FFF2-40B4-BE49-F238E27FC236}">
                <a16:creationId xmlns:a16="http://schemas.microsoft.com/office/drawing/2014/main" id="{D8D1D929-3663-C747-A037-3A495153D344}"/>
              </a:ext>
            </a:extLst>
          </p:cNvPr>
          <p:cNvSpPr>
            <a:spLocks noGrp="1"/>
          </p:cNvSpPr>
          <p:nvPr>
            <p:ph idx="1"/>
          </p:nvPr>
        </p:nvSpPr>
        <p:spPr/>
        <p:txBody>
          <a:bodyPr/>
          <a:lstStyle/>
          <a:p>
            <a:r>
              <a:rPr lang="en-US" dirty="0"/>
              <a:t>This presentation contains Corning information and is intended solely for those with a need to know. It may not be distributed, in whole or part, in any form by any means, or by any person or organization without authorization from Corning Incorporated.</a:t>
            </a:r>
          </a:p>
        </p:txBody>
      </p:sp>
    </p:spTree>
    <p:extLst>
      <p:ext uri="{BB962C8B-B14F-4D97-AF65-F5344CB8AC3E}">
        <p14:creationId xmlns:p14="http://schemas.microsoft.com/office/powerpoint/2010/main" val="59339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260C6A1-AE6D-8F3F-530A-A00A58B35DAC}"/>
              </a:ext>
            </a:extLst>
          </p:cNvPr>
          <p:cNvSpPr txBox="1">
            <a:spLocks/>
          </p:cNvSpPr>
          <p:nvPr/>
        </p:nvSpPr>
        <p:spPr>
          <a:xfrm>
            <a:off x="1711226" y="22244"/>
            <a:ext cx="9456475" cy="77559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200" b="1" kern="1200">
                <a:solidFill>
                  <a:schemeClr val="tx1"/>
                </a:solidFill>
                <a:latin typeface="+mj-lt"/>
                <a:ea typeface="+mj-ea"/>
                <a:cs typeface="+mj-cs"/>
              </a:defRPr>
            </a:lvl1pPr>
          </a:lstStyle>
          <a:p>
            <a:r>
              <a:rPr lang="en-US" dirty="0"/>
              <a:t>What is a Science-Based Target</a:t>
            </a:r>
          </a:p>
        </p:txBody>
      </p:sp>
      <p:sp>
        <p:nvSpPr>
          <p:cNvPr id="3" name="TextBox 2">
            <a:extLst>
              <a:ext uri="{FF2B5EF4-FFF2-40B4-BE49-F238E27FC236}">
                <a16:creationId xmlns:a16="http://schemas.microsoft.com/office/drawing/2014/main" id="{E6D582B4-FEE5-E6B7-ABA3-477B24A074C8}"/>
              </a:ext>
            </a:extLst>
          </p:cNvPr>
          <p:cNvSpPr txBox="1"/>
          <p:nvPr/>
        </p:nvSpPr>
        <p:spPr>
          <a:xfrm flipH="1">
            <a:off x="1711225" y="2187616"/>
            <a:ext cx="3423210" cy="2800767"/>
          </a:xfrm>
          <a:prstGeom prst="rect">
            <a:avLst/>
          </a:prstGeom>
          <a:noFill/>
        </p:spPr>
        <p:txBody>
          <a:bodyPr wrap="square" rtlCol="0">
            <a:spAutoFit/>
          </a:bodyPr>
          <a:lstStyle/>
          <a:p>
            <a:r>
              <a:rPr lang="en-US" sz="1600" dirty="0"/>
              <a:t>Previously, target setting was a </a:t>
            </a:r>
            <a:r>
              <a:rPr lang="en-US" sz="1600" b="1" i="1" dirty="0">
                <a:solidFill>
                  <a:srgbClr val="00599F"/>
                </a:solidFill>
              </a:rPr>
              <a:t>bottom-up </a:t>
            </a:r>
            <a:r>
              <a:rPr lang="en-US" sz="1600" dirty="0"/>
              <a:t>exercise to determine what was feasible, using that as the basis for the target</a:t>
            </a:r>
          </a:p>
          <a:p>
            <a:endParaRPr lang="en-US" sz="1600" dirty="0"/>
          </a:p>
          <a:p>
            <a:endParaRPr lang="en-US" sz="1600" dirty="0"/>
          </a:p>
          <a:p>
            <a:r>
              <a:rPr lang="en-US" sz="1600" dirty="0"/>
              <a:t>SBTs use a </a:t>
            </a:r>
            <a:r>
              <a:rPr lang="en-US" sz="1600" b="1" i="1" dirty="0">
                <a:solidFill>
                  <a:srgbClr val="00599F"/>
                </a:solidFill>
              </a:rPr>
              <a:t>top-down </a:t>
            </a:r>
            <a:r>
              <a:rPr lang="en-US" sz="1600" dirty="0"/>
              <a:t>approach, setting the target ambition based on climate science and developing target achievement plans from there</a:t>
            </a:r>
          </a:p>
        </p:txBody>
      </p:sp>
      <p:sp>
        <p:nvSpPr>
          <p:cNvPr id="4" name="Content Placeholder 3">
            <a:extLst>
              <a:ext uri="{FF2B5EF4-FFF2-40B4-BE49-F238E27FC236}">
                <a16:creationId xmlns:a16="http://schemas.microsoft.com/office/drawing/2014/main" id="{9E2AB1B1-FF6A-713F-2682-B0BCDE6701B4}"/>
              </a:ext>
            </a:extLst>
          </p:cNvPr>
          <p:cNvSpPr txBox="1">
            <a:spLocks/>
          </p:cNvSpPr>
          <p:nvPr/>
        </p:nvSpPr>
        <p:spPr>
          <a:xfrm>
            <a:off x="1832759" y="918124"/>
            <a:ext cx="9235440" cy="443198"/>
          </a:xfrm>
          <a:prstGeom prst="rect">
            <a:avLst/>
          </a:prstGeom>
        </p:spPr>
        <p:txBody>
          <a:bodyPr vert="horz" lIns="0" tIns="0" rIns="0" bIns="0" rtlCol="0">
            <a:spAutoFit/>
          </a:bodyPr>
          <a:lstStyle>
            <a:lvl1pPr marL="403225" indent="-403225" algn="l" defTabSz="914400" rtl="0" eaLnBrk="1" latinLnBrk="0" hangingPunct="1">
              <a:lnSpc>
                <a:spcPct val="90000"/>
              </a:lnSpc>
              <a:spcBef>
                <a:spcPts val="1000"/>
              </a:spcBef>
              <a:buFont typeface=".HelveticaNeueDeskInterface-Regular" charset="0"/>
              <a:buChar char="—"/>
              <a:tabLst/>
              <a:defRPr sz="24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800100" indent="-342900" algn="l" defTabSz="914400" rtl="0" eaLnBrk="1" latinLnBrk="0" hangingPunct="1">
              <a:lnSpc>
                <a:spcPct val="90000"/>
              </a:lnSpc>
              <a:spcBef>
                <a:spcPts val="500"/>
              </a:spcBef>
              <a:buFont typeface=".HelveticaNeueDeskInterface-Regular" charset="0"/>
              <a:buChar char="—"/>
              <a:tabLst/>
              <a:defRPr sz="2000" b="0" i="1"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11430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16002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20574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600" i="1" dirty="0">
                <a:solidFill>
                  <a:schemeClr val="tx1">
                    <a:lumMod val="50000"/>
                    <a:lumOff val="50000"/>
                  </a:schemeClr>
                </a:solidFill>
                <a:latin typeface="+mn-lt"/>
              </a:rPr>
              <a:t>Science-based targets (SBTs) shift the focus of corporate GHG reduction targets from doing good to doing enough.</a:t>
            </a:r>
          </a:p>
        </p:txBody>
      </p:sp>
      <p:sp>
        <p:nvSpPr>
          <p:cNvPr id="19" name="TextBox 18">
            <a:extLst>
              <a:ext uri="{FF2B5EF4-FFF2-40B4-BE49-F238E27FC236}">
                <a16:creationId xmlns:a16="http://schemas.microsoft.com/office/drawing/2014/main" id="{6AE81E09-DAAB-CE60-259D-1306F20559E5}"/>
              </a:ext>
            </a:extLst>
          </p:cNvPr>
          <p:cNvSpPr txBox="1"/>
          <p:nvPr/>
        </p:nvSpPr>
        <p:spPr>
          <a:xfrm>
            <a:off x="2931570" y="5657359"/>
            <a:ext cx="7647940" cy="1092607"/>
          </a:xfrm>
          <a:prstGeom prst="rect">
            <a:avLst/>
          </a:prstGeom>
          <a:noFill/>
        </p:spPr>
        <p:txBody>
          <a:bodyPr wrap="square">
            <a:spAutoFit/>
          </a:bodyPr>
          <a:lstStyle/>
          <a:p>
            <a:r>
              <a:rPr lang="en-US" sz="1300" b="1" dirty="0">
                <a:solidFill>
                  <a:schemeClr val="accent1"/>
                </a:solidFill>
              </a:rPr>
              <a:t>1.5°C</a:t>
            </a:r>
            <a:r>
              <a:rPr lang="en-US" sz="1300" dirty="0">
                <a:solidFill>
                  <a:schemeClr val="accent1"/>
                </a:solidFill>
              </a:rPr>
              <a:t>:</a:t>
            </a:r>
            <a:br>
              <a:rPr lang="en-US" sz="1300" dirty="0"/>
            </a:br>
            <a:r>
              <a:rPr lang="en-US" sz="1300" dirty="0"/>
              <a:t>Scenarios with a 50% probability of limiting warming in 2100 to 1.5°C (no or limited overshoot)</a:t>
            </a:r>
          </a:p>
          <a:p>
            <a:endParaRPr lang="en-US" sz="1300" dirty="0"/>
          </a:p>
          <a:p>
            <a:r>
              <a:rPr lang="en-US" sz="1300" b="1" dirty="0">
                <a:solidFill>
                  <a:schemeClr val="accent1"/>
                </a:solidFill>
              </a:rPr>
              <a:t>Well-below 2°C</a:t>
            </a:r>
            <a:r>
              <a:rPr lang="en-US" sz="1300" dirty="0">
                <a:solidFill>
                  <a:schemeClr val="accent1"/>
                </a:solidFill>
              </a:rPr>
              <a:t>:</a:t>
            </a:r>
          </a:p>
          <a:p>
            <a:r>
              <a:rPr lang="en-US" sz="1300" dirty="0"/>
              <a:t>Scenarios with a 66% probability of limiting warming in 2100 to 2°C</a:t>
            </a:r>
          </a:p>
        </p:txBody>
      </p:sp>
      <p:pic>
        <p:nvPicPr>
          <p:cNvPr id="6" name="Picture 5">
            <a:extLst>
              <a:ext uri="{FF2B5EF4-FFF2-40B4-BE49-F238E27FC236}">
                <a16:creationId xmlns:a16="http://schemas.microsoft.com/office/drawing/2014/main" id="{5E0C247B-B2E9-9655-B1F7-4D6A59264568}"/>
              </a:ext>
            </a:extLst>
          </p:cNvPr>
          <p:cNvPicPr>
            <a:picLocks noChangeAspect="1"/>
          </p:cNvPicPr>
          <p:nvPr/>
        </p:nvPicPr>
        <p:blipFill>
          <a:blip r:embed="rId3"/>
          <a:stretch>
            <a:fillRect/>
          </a:stretch>
        </p:blipFill>
        <p:spPr>
          <a:xfrm>
            <a:off x="4967287" y="1606799"/>
            <a:ext cx="6925519" cy="3736726"/>
          </a:xfrm>
          <a:prstGeom prst="rect">
            <a:avLst/>
          </a:prstGeom>
        </p:spPr>
      </p:pic>
    </p:spTree>
    <p:extLst>
      <p:ext uri="{BB962C8B-B14F-4D97-AF65-F5344CB8AC3E}">
        <p14:creationId xmlns:p14="http://schemas.microsoft.com/office/powerpoint/2010/main" val="186679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9CCB-0E0A-4ADF-9DA9-85E21086C441}"/>
              </a:ext>
            </a:extLst>
          </p:cNvPr>
          <p:cNvSpPr>
            <a:spLocks noGrp="1"/>
          </p:cNvSpPr>
          <p:nvPr>
            <p:ph type="title"/>
          </p:nvPr>
        </p:nvSpPr>
        <p:spPr/>
        <p:txBody>
          <a:bodyPr/>
          <a:lstStyle/>
          <a:p>
            <a:r>
              <a:rPr lang="en-US"/>
              <a:t>Operational Boundary: Scopes 1 , 2 &amp; 3</a:t>
            </a:r>
          </a:p>
        </p:txBody>
      </p:sp>
      <p:sp>
        <p:nvSpPr>
          <p:cNvPr id="6" name="Text Placeholder 5">
            <a:extLst>
              <a:ext uri="{FF2B5EF4-FFF2-40B4-BE49-F238E27FC236}">
                <a16:creationId xmlns:a16="http://schemas.microsoft.com/office/drawing/2014/main" id="{34DDA261-7516-47C9-9B5D-C85B1465858C}"/>
              </a:ext>
            </a:extLst>
          </p:cNvPr>
          <p:cNvSpPr>
            <a:spLocks noGrp="1"/>
          </p:cNvSpPr>
          <p:nvPr>
            <p:ph type="body" sz="quarter" idx="11"/>
          </p:nvPr>
        </p:nvSpPr>
        <p:spPr>
          <a:xfrm>
            <a:off x="1470026" y="1612900"/>
            <a:ext cx="3787774" cy="4298950"/>
          </a:xfrm>
        </p:spPr>
        <p:txBody>
          <a:bodyPr/>
          <a:lstStyle/>
          <a:p>
            <a:pPr marL="0" indent="0" rtl="0">
              <a:spcBef>
                <a:spcPts val="0"/>
              </a:spcBef>
              <a:spcAft>
                <a:spcPts val="1000"/>
              </a:spcAft>
              <a:buNone/>
            </a:pPr>
            <a:r>
              <a:rPr lang="en-US" sz="1800" b="0" i="0" u="none" strike="noStrike">
                <a:effectLst/>
                <a:latin typeface="+mj-lt"/>
              </a:rPr>
              <a:t>GHG emissions are organized into categories, or “scopes”:</a:t>
            </a:r>
            <a:endParaRPr lang="en-US" sz="1800" b="0">
              <a:effectLst/>
              <a:latin typeface="+mj-lt"/>
            </a:endParaRPr>
          </a:p>
          <a:p>
            <a:pPr lvl="1" fontAlgn="base">
              <a:spcBef>
                <a:spcPts val="0"/>
              </a:spcBef>
              <a:spcAft>
                <a:spcPts val="1000"/>
              </a:spcAft>
            </a:pPr>
            <a:r>
              <a:rPr lang="en-US" b="1" i="0" u="none" strike="noStrike">
                <a:effectLst/>
                <a:latin typeface="+mj-lt"/>
              </a:rPr>
              <a:t>Scope 1</a:t>
            </a:r>
            <a:r>
              <a:rPr lang="en-US" b="0" i="0" u="none" strike="noStrike">
                <a:effectLst/>
                <a:latin typeface="+mj-lt"/>
              </a:rPr>
              <a:t>: direct emissions from fuel combustion and refrigerant leakage from company facilities and vehicles</a:t>
            </a:r>
          </a:p>
          <a:p>
            <a:pPr lvl="1" fontAlgn="base">
              <a:spcBef>
                <a:spcPts val="0"/>
              </a:spcBef>
              <a:spcAft>
                <a:spcPts val="1000"/>
              </a:spcAft>
            </a:pPr>
            <a:r>
              <a:rPr lang="en-US" b="1" i="0" u="none" strike="noStrike">
                <a:effectLst/>
                <a:latin typeface="+mj-lt"/>
              </a:rPr>
              <a:t>Scope 2:</a:t>
            </a:r>
            <a:r>
              <a:rPr lang="en-US" b="0" i="0" u="none" strike="noStrike">
                <a:effectLst/>
                <a:latin typeface="+mj-lt"/>
              </a:rPr>
              <a:t> indirect emissions from the purchase of electricity, steam, heat, and cooling</a:t>
            </a:r>
          </a:p>
          <a:p>
            <a:pPr lvl="1" fontAlgn="base">
              <a:spcBef>
                <a:spcPts val="0"/>
              </a:spcBef>
              <a:spcAft>
                <a:spcPts val="1000"/>
              </a:spcAft>
            </a:pPr>
            <a:r>
              <a:rPr lang="en-US" b="1">
                <a:latin typeface="+mj-lt"/>
              </a:rPr>
              <a:t>S</a:t>
            </a:r>
            <a:r>
              <a:rPr lang="en-US" b="1" i="0" u="none" strike="noStrike">
                <a:effectLst/>
                <a:latin typeface="+mj-lt"/>
              </a:rPr>
              <a:t>cope 3: </a:t>
            </a:r>
            <a:r>
              <a:rPr lang="en-US" b="0" i="0" u="none" strike="noStrike">
                <a:effectLst/>
                <a:latin typeface="+mj-lt"/>
              </a:rPr>
              <a:t>indirect emissions from a company’s value chain (e.g., purchased goods and services, use of sold products)</a:t>
            </a:r>
            <a:endParaRPr lang="en-US"/>
          </a:p>
          <a:p>
            <a:endParaRPr lang="en-US" sz="1800"/>
          </a:p>
        </p:txBody>
      </p:sp>
      <p:pic>
        <p:nvPicPr>
          <p:cNvPr id="1026" name="Picture 2">
            <a:extLst>
              <a:ext uri="{FF2B5EF4-FFF2-40B4-BE49-F238E27FC236}">
                <a16:creationId xmlns:a16="http://schemas.microsoft.com/office/drawing/2014/main" id="{497A90A3-B916-49F0-AC7C-6BEBC8134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293" y="1326073"/>
            <a:ext cx="5531108" cy="36904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2AFF35-F0BC-4563-AD01-16DC03612377}"/>
              </a:ext>
            </a:extLst>
          </p:cNvPr>
          <p:cNvSpPr txBox="1"/>
          <p:nvPr/>
        </p:nvSpPr>
        <p:spPr>
          <a:xfrm>
            <a:off x="6051293" y="5335145"/>
            <a:ext cx="5816858" cy="1605568"/>
          </a:xfrm>
          <a:prstGeom prst="rect">
            <a:avLst/>
          </a:prstGeom>
          <a:noFill/>
        </p:spPr>
        <p:txBody>
          <a:bodyPr wrap="square">
            <a:spAutoFit/>
          </a:bodyPr>
          <a:lstStyle/>
          <a:p>
            <a:pPr marL="127000" rtl="0">
              <a:spcBef>
                <a:spcPts val="0"/>
              </a:spcBef>
              <a:spcAft>
                <a:spcPts val="1000"/>
              </a:spcAft>
            </a:pPr>
            <a:r>
              <a:rPr lang="en-US" sz="1800" b="0" i="0" u="none" strike="noStrike">
                <a:solidFill>
                  <a:srgbClr val="595959"/>
                </a:solidFill>
                <a:effectLst/>
              </a:rPr>
              <a:t>Source: Greenhouse Gas Protocol </a:t>
            </a:r>
            <a:r>
              <a:rPr lang="en-US" sz="1800" b="0" i="0" u="sng" strike="noStrike">
                <a:solidFill>
                  <a:srgbClr val="0097A7"/>
                </a:solidFill>
                <a:effectLst/>
                <a:hlinkClick r:id="rId3"/>
              </a:rPr>
              <a:t>Corporate Value Chain (Scope 3) Accounting and Reporting Standard </a:t>
            </a:r>
            <a:r>
              <a:rPr lang="en-US" sz="1800" b="0" i="0" u="none" strike="noStrike">
                <a:solidFill>
                  <a:srgbClr val="595959"/>
                </a:solidFill>
                <a:effectLst/>
              </a:rPr>
              <a:t>- page 7</a:t>
            </a:r>
            <a:endParaRPr lang="en-US" b="0">
              <a:effectLst/>
            </a:endParaRPr>
          </a:p>
          <a:p>
            <a:br>
              <a:rPr lang="en-US"/>
            </a:br>
            <a:endParaRPr lang="en-US"/>
          </a:p>
        </p:txBody>
      </p:sp>
      <p:cxnSp>
        <p:nvCxnSpPr>
          <p:cNvPr id="4" name="Straight Connector 3">
            <a:extLst>
              <a:ext uri="{FF2B5EF4-FFF2-40B4-BE49-F238E27FC236}">
                <a16:creationId xmlns:a16="http://schemas.microsoft.com/office/drawing/2014/main" id="{41A31238-2CDC-424B-B25D-C9FF4CDF1730}"/>
              </a:ext>
            </a:extLst>
          </p:cNvPr>
          <p:cNvCxnSpPr>
            <a:cxnSpLocks/>
          </p:cNvCxnSpPr>
          <p:nvPr/>
        </p:nvCxnSpPr>
        <p:spPr>
          <a:xfrm>
            <a:off x="5692775" y="1612900"/>
            <a:ext cx="0" cy="45291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852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C3B4150-B470-0463-4717-49B3D9C16239}"/>
              </a:ext>
            </a:extLst>
          </p:cNvPr>
          <p:cNvSpPr>
            <a:spLocks noGrp="1"/>
          </p:cNvSpPr>
          <p:nvPr>
            <p:ph type="title"/>
          </p:nvPr>
        </p:nvSpPr>
        <p:spPr>
          <a:xfrm>
            <a:off x="1641373" y="352467"/>
            <a:ext cx="7886700" cy="398640"/>
          </a:xfrm>
        </p:spPr>
        <p:txBody>
          <a:bodyPr>
            <a:normAutofit fontScale="90000"/>
          </a:bodyPr>
          <a:lstStyle/>
          <a:p>
            <a:r>
              <a:rPr lang="en-US" dirty="0"/>
              <a:t>SBTi </a:t>
            </a:r>
            <a:r>
              <a:rPr lang="en-US" b="1" dirty="0"/>
              <a:t>Near-Term</a:t>
            </a:r>
            <a:r>
              <a:rPr lang="en-US" dirty="0"/>
              <a:t> </a:t>
            </a:r>
            <a:r>
              <a:rPr lang="en-US" b="1" dirty="0"/>
              <a:t>Target</a:t>
            </a:r>
            <a:r>
              <a:rPr lang="en-US" dirty="0"/>
              <a:t> Criteria</a:t>
            </a:r>
          </a:p>
        </p:txBody>
      </p:sp>
      <p:sp>
        <p:nvSpPr>
          <p:cNvPr id="6" name="Rectangle 5">
            <a:extLst>
              <a:ext uri="{FF2B5EF4-FFF2-40B4-BE49-F238E27FC236}">
                <a16:creationId xmlns:a16="http://schemas.microsoft.com/office/drawing/2014/main" id="{2CBAB67E-C873-9054-B357-EB0E1C4A522B}"/>
              </a:ext>
            </a:extLst>
          </p:cNvPr>
          <p:cNvSpPr/>
          <p:nvPr/>
        </p:nvSpPr>
        <p:spPr>
          <a:xfrm>
            <a:off x="2090383" y="1656590"/>
            <a:ext cx="443552" cy="734526"/>
          </a:xfrm>
          <a:prstGeom prst="rect">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rPr>
              <a:t>1</a:t>
            </a:r>
          </a:p>
        </p:txBody>
      </p:sp>
      <p:sp>
        <p:nvSpPr>
          <p:cNvPr id="7" name="Rectangle 6">
            <a:extLst>
              <a:ext uri="{FF2B5EF4-FFF2-40B4-BE49-F238E27FC236}">
                <a16:creationId xmlns:a16="http://schemas.microsoft.com/office/drawing/2014/main" id="{C67A47D9-BA5A-4280-19C4-40F46E57EA52}"/>
              </a:ext>
            </a:extLst>
          </p:cNvPr>
          <p:cNvSpPr/>
          <p:nvPr/>
        </p:nvSpPr>
        <p:spPr>
          <a:xfrm>
            <a:off x="2608996" y="1656590"/>
            <a:ext cx="2155796" cy="7345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50" b="1" dirty="0">
                <a:solidFill>
                  <a:schemeClr val="bg1"/>
                </a:solidFill>
              </a:rPr>
              <a:t>Time Frame	</a:t>
            </a:r>
          </a:p>
        </p:txBody>
      </p:sp>
      <p:sp>
        <p:nvSpPr>
          <p:cNvPr id="8" name="Rectangle 7">
            <a:extLst>
              <a:ext uri="{FF2B5EF4-FFF2-40B4-BE49-F238E27FC236}">
                <a16:creationId xmlns:a16="http://schemas.microsoft.com/office/drawing/2014/main" id="{35C1B1B1-DB56-268F-44AA-8804CB7516CA}"/>
              </a:ext>
            </a:extLst>
          </p:cNvPr>
          <p:cNvSpPr/>
          <p:nvPr/>
        </p:nvSpPr>
        <p:spPr>
          <a:xfrm>
            <a:off x="4839853" y="1656589"/>
            <a:ext cx="5336828" cy="734528"/>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14313" indent="-214313">
              <a:spcAft>
                <a:spcPts val="225"/>
              </a:spcAft>
              <a:buClr>
                <a:schemeClr val="accent1"/>
              </a:buClr>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Must cover a minimum of 5 years and maximum of 10 years from the date the </a:t>
            </a:r>
            <a:r>
              <a:rPr lang="en-US" sz="1050" dirty="0">
                <a:solidFill>
                  <a:prstClr val="black"/>
                </a:solidFill>
                <a:latin typeface="Arial" panose="020B0604020202020204" pitchFamily="34" charset="0"/>
                <a:cs typeface="Arial" panose="020B0604020202020204" pitchFamily="34" charset="0"/>
              </a:rPr>
              <a:t>target was submitted for validation. For 1H 2023 submittal, end date must be between 2027 and 2032 inclusive and 2028 and 2033 inclusive for 2H 2023. </a:t>
            </a:r>
          </a:p>
          <a:p>
            <a:pPr marL="214313" indent="-214313">
              <a:spcAft>
                <a:spcPts val="225"/>
              </a:spcAft>
              <a:buClr>
                <a:schemeClr val="accent1"/>
              </a:buClr>
              <a:buFont typeface="Arial" panose="020B0604020202020204" pitchFamily="34" charset="0"/>
              <a:buChar char="•"/>
              <a:defRPr/>
            </a:pPr>
            <a:r>
              <a:rPr lang="en-US" sz="1050" dirty="0">
                <a:solidFill>
                  <a:prstClr val="black"/>
                </a:solidFill>
                <a:latin typeface="Arial" panose="020B0604020202020204" pitchFamily="34" charset="0"/>
                <a:cs typeface="Arial" panose="020B0604020202020204" pitchFamily="34" charset="0"/>
              </a:rPr>
              <a:t>Base year </a:t>
            </a:r>
            <a:r>
              <a:rPr lang="en-US" sz="1050" dirty="0">
                <a:solidFill>
                  <a:srgbClr val="000000"/>
                </a:solidFill>
                <a:latin typeface="Arial" panose="020B0604020202020204" pitchFamily="34" charset="0"/>
                <a:cs typeface="Arial" panose="020B0604020202020204" pitchFamily="34" charset="0"/>
              </a:rPr>
              <a:t>must be no earlier than 2015</a:t>
            </a:r>
          </a:p>
        </p:txBody>
      </p:sp>
      <p:sp>
        <p:nvSpPr>
          <p:cNvPr id="10" name="Rectangle 9">
            <a:extLst>
              <a:ext uri="{FF2B5EF4-FFF2-40B4-BE49-F238E27FC236}">
                <a16:creationId xmlns:a16="http://schemas.microsoft.com/office/drawing/2014/main" id="{E8902FE9-29E8-3492-4597-FF3A547CF037}"/>
              </a:ext>
            </a:extLst>
          </p:cNvPr>
          <p:cNvSpPr/>
          <p:nvPr/>
        </p:nvSpPr>
        <p:spPr>
          <a:xfrm>
            <a:off x="2090383" y="2510525"/>
            <a:ext cx="443552" cy="823517"/>
          </a:xfrm>
          <a:prstGeom prst="rect">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rPr>
              <a:t>2</a:t>
            </a:r>
          </a:p>
        </p:txBody>
      </p:sp>
      <p:sp>
        <p:nvSpPr>
          <p:cNvPr id="11" name="Rectangle 10">
            <a:extLst>
              <a:ext uri="{FF2B5EF4-FFF2-40B4-BE49-F238E27FC236}">
                <a16:creationId xmlns:a16="http://schemas.microsoft.com/office/drawing/2014/main" id="{15F314C4-216D-24CC-2CEC-C9A1F0C063A0}"/>
              </a:ext>
            </a:extLst>
          </p:cNvPr>
          <p:cNvSpPr/>
          <p:nvPr/>
        </p:nvSpPr>
        <p:spPr>
          <a:xfrm>
            <a:off x="2608996" y="2510525"/>
            <a:ext cx="2158268" cy="823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50" b="1">
                <a:solidFill>
                  <a:schemeClr val="bg1"/>
                </a:solidFill>
              </a:rPr>
              <a:t>Boundary</a:t>
            </a:r>
          </a:p>
        </p:txBody>
      </p:sp>
      <p:sp>
        <p:nvSpPr>
          <p:cNvPr id="12" name="Rectangle 11">
            <a:extLst>
              <a:ext uri="{FF2B5EF4-FFF2-40B4-BE49-F238E27FC236}">
                <a16:creationId xmlns:a16="http://schemas.microsoft.com/office/drawing/2014/main" id="{8600DA7F-15BE-1293-8A6B-CED69F7FE6A4}"/>
              </a:ext>
            </a:extLst>
          </p:cNvPr>
          <p:cNvSpPr/>
          <p:nvPr/>
        </p:nvSpPr>
        <p:spPr>
          <a:xfrm>
            <a:off x="4839853" y="2510523"/>
            <a:ext cx="5336828" cy="823518"/>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14313" indent="-214313">
              <a:spcAft>
                <a:spcPts val="225"/>
              </a:spcAft>
              <a:buClr>
                <a:schemeClr val="accent1"/>
              </a:buClr>
              <a:buFont typeface="Arial" panose="020B0604020202020204" pitchFamily="34" charset="0"/>
              <a:buChar char="•"/>
              <a:defRPr/>
            </a:pPr>
            <a:r>
              <a:rPr lang="en-US" sz="1050" u="sng" dirty="0">
                <a:solidFill>
                  <a:prstClr val="black"/>
                </a:solidFill>
                <a:latin typeface="Arial" panose="020B0604020202020204" pitchFamily="34" charset="0"/>
                <a:cs typeface="Arial" panose="020B0604020202020204" pitchFamily="34" charset="0"/>
              </a:rPr>
              <a:t>Scopes 1 &amp; 2</a:t>
            </a:r>
            <a:r>
              <a:rPr lang="en-US" sz="1050" dirty="0">
                <a:solidFill>
                  <a:prstClr val="black"/>
                </a:solidFill>
                <a:latin typeface="Arial" panose="020B0604020202020204" pitchFamily="34" charset="0"/>
                <a:cs typeface="Arial" panose="020B0604020202020204" pitchFamily="34" charset="0"/>
              </a:rPr>
              <a:t>: 95% coverage</a:t>
            </a:r>
          </a:p>
          <a:p>
            <a:pPr marL="214313" indent="-214313">
              <a:spcAft>
                <a:spcPts val="225"/>
              </a:spcAft>
              <a:buClr>
                <a:schemeClr val="accent1"/>
              </a:buClr>
              <a:buFont typeface="Arial" panose="020B0604020202020204" pitchFamily="34" charset="0"/>
              <a:buChar char="•"/>
              <a:defRPr/>
            </a:pPr>
            <a:r>
              <a:rPr lang="en-US" sz="1050" u="sng" dirty="0">
                <a:solidFill>
                  <a:prstClr val="black"/>
                </a:solidFill>
                <a:latin typeface="Arial" panose="020B0604020202020204" pitchFamily="34" charset="0"/>
                <a:cs typeface="Arial" panose="020B0604020202020204" pitchFamily="34" charset="0"/>
              </a:rPr>
              <a:t>Scope 3</a:t>
            </a:r>
            <a:r>
              <a:rPr lang="en-US" sz="1050" dirty="0">
                <a:solidFill>
                  <a:prstClr val="black"/>
                </a:solidFill>
                <a:latin typeface="Arial" panose="020B0604020202020204" pitchFamily="34" charset="0"/>
                <a:cs typeface="Arial" panose="020B0604020202020204" pitchFamily="34" charset="0"/>
              </a:rPr>
              <a:t>: 67% coverage. Scope 3 targets are required if a company’s scope 3 </a:t>
            </a:r>
            <a:r>
              <a:rPr lang="en-US" sz="1050" dirty="0">
                <a:solidFill>
                  <a:srgbClr val="000000"/>
                </a:solidFill>
                <a:latin typeface="Arial" panose="020B0604020202020204" pitchFamily="34" charset="0"/>
                <a:cs typeface="Arial" panose="020B0604020202020204" pitchFamily="34" charset="0"/>
              </a:rPr>
              <a:t>emissions are 40% or more of total scope 1, 2, and 3 emissions</a:t>
            </a:r>
          </a:p>
        </p:txBody>
      </p:sp>
      <p:sp>
        <p:nvSpPr>
          <p:cNvPr id="13" name="Rectangle 12">
            <a:extLst>
              <a:ext uri="{FF2B5EF4-FFF2-40B4-BE49-F238E27FC236}">
                <a16:creationId xmlns:a16="http://schemas.microsoft.com/office/drawing/2014/main" id="{989E3F9D-1A31-783D-1BBE-73A4A199CF68}"/>
              </a:ext>
            </a:extLst>
          </p:cNvPr>
          <p:cNvSpPr/>
          <p:nvPr/>
        </p:nvSpPr>
        <p:spPr>
          <a:xfrm>
            <a:off x="2090383" y="3464431"/>
            <a:ext cx="443552" cy="573956"/>
          </a:xfrm>
          <a:prstGeom prst="rect">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rPr>
              <a:t>3</a:t>
            </a:r>
          </a:p>
        </p:txBody>
      </p:sp>
      <p:sp>
        <p:nvSpPr>
          <p:cNvPr id="14" name="Rectangle 13">
            <a:extLst>
              <a:ext uri="{FF2B5EF4-FFF2-40B4-BE49-F238E27FC236}">
                <a16:creationId xmlns:a16="http://schemas.microsoft.com/office/drawing/2014/main" id="{13BA9F86-766D-F847-19AC-0A36657A3486}"/>
              </a:ext>
            </a:extLst>
          </p:cNvPr>
          <p:cNvSpPr/>
          <p:nvPr/>
        </p:nvSpPr>
        <p:spPr>
          <a:xfrm>
            <a:off x="2608996" y="3464431"/>
            <a:ext cx="2158268" cy="5739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50" b="1" dirty="0">
                <a:solidFill>
                  <a:schemeClr val="bg1"/>
                </a:solidFill>
              </a:rPr>
              <a:t>Ambition</a:t>
            </a:r>
            <a:endParaRPr lang="en-US" sz="1200" b="1" dirty="0">
              <a:solidFill>
                <a:schemeClr val="bg1"/>
              </a:solidFill>
            </a:endParaRPr>
          </a:p>
        </p:txBody>
      </p:sp>
      <p:sp>
        <p:nvSpPr>
          <p:cNvPr id="15" name="Rectangle 14">
            <a:extLst>
              <a:ext uri="{FF2B5EF4-FFF2-40B4-BE49-F238E27FC236}">
                <a16:creationId xmlns:a16="http://schemas.microsoft.com/office/drawing/2014/main" id="{D5A6917C-F8EB-C889-3EC7-7BE781C02DE4}"/>
              </a:ext>
            </a:extLst>
          </p:cNvPr>
          <p:cNvSpPr/>
          <p:nvPr/>
        </p:nvSpPr>
        <p:spPr>
          <a:xfrm>
            <a:off x="4839853" y="3464433"/>
            <a:ext cx="5336828" cy="573955"/>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14313" indent="-214313">
              <a:spcAft>
                <a:spcPts val="225"/>
              </a:spcAft>
              <a:buClr>
                <a:schemeClr val="accent1"/>
              </a:buClr>
              <a:buFont typeface="Arial" panose="020B0604020202020204" pitchFamily="34" charset="0"/>
              <a:buChar char="•"/>
              <a:defRPr/>
            </a:pPr>
            <a:r>
              <a:rPr lang="en-US" sz="1050" u="sng" dirty="0">
                <a:solidFill>
                  <a:prstClr val="black"/>
                </a:solidFill>
                <a:latin typeface="Arial" panose="020B0604020202020204" pitchFamily="34" charset="0"/>
                <a:cs typeface="Arial" panose="020B0604020202020204" pitchFamily="34" charset="0"/>
              </a:rPr>
              <a:t>Scopes 1 &amp; 2</a:t>
            </a:r>
            <a:r>
              <a:rPr lang="en-US" sz="1050" dirty="0">
                <a:solidFill>
                  <a:prstClr val="black"/>
                </a:solidFill>
                <a:latin typeface="Arial" panose="020B0604020202020204" pitchFamily="34" charset="0"/>
                <a:cs typeface="Arial" panose="020B0604020202020204" pitchFamily="34" charset="0"/>
              </a:rPr>
              <a:t>: Aligned with 1.5˚C pathway (4.2% linear annual reduction/</a:t>
            </a:r>
            <a:r>
              <a:rPr lang="en-US" sz="1050" dirty="0" err="1">
                <a:solidFill>
                  <a:prstClr val="black"/>
                </a:solidFill>
                <a:latin typeface="Arial" panose="020B0604020202020204" pitchFamily="34" charset="0"/>
                <a:cs typeface="Arial" panose="020B0604020202020204" pitchFamily="34" charset="0"/>
              </a:rPr>
              <a:t>yr</a:t>
            </a:r>
            <a:r>
              <a:rPr lang="en-US" sz="1050" dirty="0">
                <a:solidFill>
                  <a:prstClr val="black"/>
                </a:solidFill>
                <a:latin typeface="Arial" panose="020B0604020202020204" pitchFamily="34" charset="0"/>
                <a:cs typeface="Arial" panose="020B0604020202020204" pitchFamily="34" charset="0"/>
              </a:rPr>
              <a:t>)</a:t>
            </a:r>
            <a:r>
              <a:rPr lang="en-US" sz="1050" baseline="30000" dirty="0">
                <a:solidFill>
                  <a:schemeClr val="tx1"/>
                </a:solidFill>
                <a:latin typeface="Arial" panose="020B0604020202020204" pitchFamily="34" charset="0"/>
                <a:cs typeface="Arial" panose="020B0604020202020204" pitchFamily="34" charset="0"/>
              </a:rPr>
              <a:t> 1</a:t>
            </a:r>
            <a:endParaRPr lang="en-US" sz="1050" dirty="0">
              <a:solidFill>
                <a:schemeClr val="tx1"/>
              </a:solidFill>
              <a:latin typeface="Arial" panose="020B0604020202020204" pitchFamily="34" charset="0"/>
              <a:cs typeface="Arial" panose="020B0604020202020204" pitchFamily="34" charset="0"/>
            </a:endParaRPr>
          </a:p>
          <a:p>
            <a:pPr marL="214313" indent="-214313">
              <a:spcAft>
                <a:spcPts val="225"/>
              </a:spcAft>
              <a:buClr>
                <a:schemeClr val="accent1"/>
              </a:buClr>
              <a:buFont typeface="Arial" panose="020B0604020202020204" pitchFamily="34" charset="0"/>
              <a:buChar char="•"/>
              <a:defRPr/>
            </a:pPr>
            <a:r>
              <a:rPr lang="en-US" sz="1050" u="sng" dirty="0">
                <a:solidFill>
                  <a:prstClr val="black"/>
                </a:solidFill>
                <a:latin typeface="Arial" panose="020B0604020202020204" pitchFamily="34" charset="0"/>
                <a:cs typeface="Arial" panose="020B0604020202020204" pitchFamily="34" charset="0"/>
              </a:rPr>
              <a:t>Scope 3</a:t>
            </a:r>
            <a:r>
              <a:rPr lang="en-US" sz="1050" dirty="0">
                <a:solidFill>
                  <a:prstClr val="black"/>
                </a:solidFill>
                <a:latin typeface="Arial" panose="020B0604020202020204" pitchFamily="34" charset="0"/>
                <a:cs typeface="Arial" panose="020B0604020202020204" pitchFamily="34" charset="0"/>
              </a:rPr>
              <a:t>: Aligned with well-below 2˚C pathway (2.5% linear annual reduction/</a:t>
            </a:r>
            <a:r>
              <a:rPr lang="en-US" sz="1050" dirty="0" err="1">
                <a:solidFill>
                  <a:prstClr val="black"/>
                </a:solidFill>
                <a:latin typeface="Arial" panose="020B0604020202020204" pitchFamily="34" charset="0"/>
                <a:cs typeface="Arial" panose="020B0604020202020204" pitchFamily="34" charset="0"/>
              </a:rPr>
              <a:t>yr</a:t>
            </a:r>
            <a:r>
              <a:rPr lang="en-US" sz="1050" dirty="0">
                <a:solidFill>
                  <a:prstClr val="black"/>
                </a:solidFill>
                <a:latin typeface="Arial" panose="020B0604020202020204" pitchFamily="34" charset="0"/>
                <a:cs typeface="Arial" panose="020B0604020202020204" pitchFamily="34" charset="0"/>
              </a:rPr>
              <a:t>)</a:t>
            </a:r>
            <a:r>
              <a:rPr lang="en-US" sz="1050" baseline="30000" dirty="0">
                <a:solidFill>
                  <a:schemeClr val="tx1"/>
                </a:solidFill>
                <a:latin typeface="Arial" panose="020B0604020202020204" pitchFamily="34" charset="0"/>
                <a:cs typeface="Arial" panose="020B0604020202020204" pitchFamily="34" charset="0"/>
              </a:rPr>
              <a:t> 1</a:t>
            </a:r>
            <a:endParaRPr lang="en-US" sz="105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55733F3-DD7B-C7F0-2596-043FC81312A3}"/>
              </a:ext>
            </a:extLst>
          </p:cNvPr>
          <p:cNvSpPr/>
          <p:nvPr/>
        </p:nvSpPr>
        <p:spPr>
          <a:xfrm>
            <a:off x="2084285" y="4169938"/>
            <a:ext cx="443552" cy="1001258"/>
          </a:xfrm>
          <a:prstGeom prst="rect">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a:solidFill>
                  <a:schemeClr val="bg1"/>
                </a:solidFill>
              </a:rPr>
              <a:t>4</a:t>
            </a:r>
          </a:p>
        </p:txBody>
      </p:sp>
      <p:sp>
        <p:nvSpPr>
          <p:cNvPr id="17" name="Rectangle 16">
            <a:extLst>
              <a:ext uri="{FF2B5EF4-FFF2-40B4-BE49-F238E27FC236}">
                <a16:creationId xmlns:a16="http://schemas.microsoft.com/office/drawing/2014/main" id="{24D38830-1661-786D-BC63-03B2A59450EF}"/>
              </a:ext>
            </a:extLst>
          </p:cNvPr>
          <p:cNvSpPr/>
          <p:nvPr/>
        </p:nvSpPr>
        <p:spPr>
          <a:xfrm>
            <a:off x="2606524" y="4169938"/>
            <a:ext cx="2158268" cy="10012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50" b="1" dirty="0">
                <a:solidFill>
                  <a:schemeClr val="bg1"/>
                </a:solidFill>
              </a:rPr>
              <a:t>Methods</a:t>
            </a:r>
          </a:p>
        </p:txBody>
      </p:sp>
      <p:sp>
        <p:nvSpPr>
          <p:cNvPr id="18" name="Rectangle 17">
            <a:extLst>
              <a:ext uri="{FF2B5EF4-FFF2-40B4-BE49-F238E27FC236}">
                <a16:creationId xmlns:a16="http://schemas.microsoft.com/office/drawing/2014/main" id="{F25BCA78-675B-289F-0DE9-1634E236E553}"/>
              </a:ext>
            </a:extLst>
          </p:cNvPr>
          <p:cNvSpPr/>
          <p:nvPr/>
        </p:nvSpPr>
        <p:spPr>
          <a:xfrm>
            <a:off x="4837381" y="4169941"/>
            <a:ext cx="5336828" cy="100125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14313" indent="-214313">
              <a:spcAft>
                <a:spcPts val="225"/>
              </a:spcAft>
              <a:buClr>
                <a:schemeClr val="accent1"/>
              </a:buClr>
              <a:buFont typeface="Arial" panose="020B0604020202020204" pitchFamily="34" charset="0"/>
              <a:buChar char="•"/>
              <a:defRPr/>
            </a:pPr>
            <a:r>
              <a:rPr lang="en-US" sz="1050" dirty="0">
                <a:solidFill>
                  <a:schemeClr val="tx1"/>
                </a:solidFill>
                <a:latin typeface="Arial" panose="020B0604020202020204" pitchFamily="34" charset="0"/>
                <a:cs typeface="Arial" panose="020B0604020202020204" pitchFamily="34" charset="0"/>
              </a:rPr>
              <a:t>Absolute reduction (applicable to all scopes)</a:t>
            </a:r>
          </a:p>
          <a:p>
            <a:pPr marL="214313" indent="-214313">
              <a:spcAft>
                <a:spcPts val="225"/>
              </a:spcAft>
              <a:buClr>
                <a:schemeClr val="accent1"/>
              </a:buClr>
              <a:buFont typeface="Arial" panose="020B0604020202020204" pitchFamily="34" charset="0"/>
              <a:buChar char="•"/>
              <a:defRPr/>
            </a:pPr>
            <a:r>
              <a:rPr lang="en-US" sz="1050" dirty="0">
                <a:solidFill>
                  <a:schemeClr val="tx1"/>
                </a:solidFill>
                <a:latin typeface="Arial" panose="020B0604020202020204" pitchFamily="34" charset="0"/>
                <a:cs typeface="Arial" panose="020B0604020202020204" pitchFamily="34" charset="0"/>
              </a:rPr>
              <a:t>Sector-specific intensity convergence </a:t>
            </a:r>
          </a:p>
          <a:p>
            <a:pPr marL="214313" indent="-214313">
              <a:spcAft>
                <a:spcPts val="225"/>
              </a:spcAft>
              <a:buClr>
                <a:schemeClr val="accent1"/>
              </a:buClr>
              <a:buFont typeface="Arial" panose="020B0604020202020204" pitchFamily="34" charset="0"/>
              <a:buChar char="•"/>
              <a:defRPr/>
            </a:pPr>
            <a:r>
              <a:rPr lang="en-US" sz="1050" dirty="0">
                <a:solidFill>
                  <a:schemeClr val="tx1"/>
                </a:solidFill>
                <a:latin typeface="Arial" panose="020B0604020202020204" pitchFamily="34" charset="0"/>
                <a:cs typeface="Arial" panose="020B0604020202020204" pitchFamily="34" charset="0"/>
              </a:rPr>
              <a:t>Renewable electricity (scope 2 only, 80% RE by 2025, 100% RE by 2030)</a:t>
            </a:r>
          </a:p>
          <a:p>
            <a:pPr marL="214313" indent="-214313">
              <a:spcAft>
                <a:spcPts val="225"/>
              </a:spcAft>
              <a:buClr>
                <a:schemeClr val="accent1"/>
              </a:buClr>
              <a:buFont typeface="Arial" panose="020B0604020202020204" pitchFamily="34" charset="0"/>
              <a:buChar char="•"/>
              <a:defRPr/>
            </a:pPr>
            <a:r>
              <a:rPr lang="en-US" sz="1050" dirty="0">
                <a:solidFill>
                  <a:schemeClr val="tx1"/>
                </a:solidFill>
                <a:latin typeface="Arial" panose="020B0604020202020204" pitchFamily="34" charset="0"/>
                <a:cs typeface="Arial" panose="020B0604020202020204" pitchFamily="34" charset="0"/>
              </a:rPr>
              <a:t>Supplier engagement (scope 3 only) </a:t>
            </a:r>
            <a:r>
              <a:rPr lang="en-US" sz="1050" baseline="30000" dirty="0">
                <a:solidFill>
                  <a:schemeClr val="tx1"/>
                </a:solidFill>
                <a:latin typeface="Arial" panose="020B0604020202020204" pitchFamily="34" charset="0"/>
                <a:cs typeface="Arial" panose="020B0604020202020204" pitchFamily="34" charset="0"/>
              </a:rPr>
              <a:t>2</a:t>
            </a:r>
            <a:endParaRPr lang="en-US" sz="1050" dirty="0">
              <a:solidFill>
                <a:schemeClr val="tx1"/>
              </a:solidFill>
              <a:latin typeface="Arial" panose="020B0604020202020204" pitchFamily="34" charset="0"/>
              <a:cs typeface="Arial" panose="020B0604020202020204" pitchFamily="34" charset="0"/>
            </a:endParaRPr>
          </a:p>
          <a:p>
            <a:pPr marL="214313" indent="-214313">
              <a:spcAft>
                <a:spcPts val="225"/>
              </a:spcAft>
              <a:buClr>
                <a:schemeClr val="accent1"/>
              </a:buClr>
              <a:buFont typeface="Arial" panose="020B0604020202020204" pitchFamily="34" charset="0"/>
              <a:buChar char="•"/>
              <a:defRPr/>
            </a:pPr>
            <a:r>
              <a:rPr lang="en-US" sz="1050" dirty="0">
                <a:solidFill>
                  <a:schemeClr val="tx1"/>
                </a:solidFill>
                <a:latin typeface="Arial" panose="020B0604020202020204" pitchFamily="34" charset="0"/>
                <a:cs typeface="Arial" panose="020B0604020202020204" pitchFamily="34" charset="0"/>
              </a:rPr>
              <a:t>Physical or economic intensity reduction (scope 3 only, 7% YoY)</a:t>
            </a:r>
          </a:p>
        </p:txBody>
      </p:sp>
      <p:pic>
        <p:nvPicPr>
          <p:cNvPr id="20" name="Graphic 19" descr="Monthly calendar">
            <a:extLst>
              <a:ext uri="{FF2B5EF4-FFF2-40B4-BE49-F238E27FC236}">
                <a16:creationId xmlns:a16="http://schemas.microsoft.com/office/drawing/2014/main" id="{84298B20-E0EE-0A88-4EC6-17D7D33CB9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4799" y="1667825"/>
            <a:ext cx="681089" cy="681089"/>
          </a:xfrm>
          <a:prstGeom prst="rect">
            <a:avLst/>
          </a:prstGeom>
        </p:spPr>
      </p:pic>
      <p:pic>
        <p:nvPicPr>
          <p:cNvPr id="21" name="Graphic 20" descr="Muscular arm">
            <a:extLst>
              <a:ext uri="{FF2B5EF4-FFF2-40B4-BE49-F238E27FC236}">
                <a16:creationId xmlns:a16="http://schemas.microsoft.com/office/drawing/2014/main" id="{1DED730C-956F-1204-C329-17ECE8C0E0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0088" y="3464485"/>
            <a:ext cx="681089" cy="573955"/>
          </a:xfrm>
          <a:prstGeom prst="rect">
            <a:avLst/>
          </a:prstGeom>
        </p:spPr>
      </p:pic>
      <p:pic>
        <p:nvPicPr>
          <p:cNvPr id="22" name="Graphic 21" descr="Calculator">
            <a:extLst>
              <a:ext uri="{FF2B5EF4-FFF2-40B4-BE49-F238E27FC236}">
                <a16:creationId xmlns:a16="http://schemas.microsoft.com/office/drawing/2014/main" id="{C74F716A-B9F7-993E-5061-0C74A8FE9D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0087" y="4340600"/>
            <a:ext cx="681089" cy="681089"/>
          </a:xfrm>
          <a:prstGeom prst="rect">
            <a:avLst/>
          </a:prstGeom>
        </p:spPr>
      </p:pic>
      <p:pic>
        <p:nvPicPr>
          <p:cNvPr id="23" name="Graphic 22" descr="Fence with solid fill">
            <a:extLst>
              <a:ext uri="{FF2B5EF4-FFF2-40B4-BE49-F238E27FC236}">
                <a16:creationId xmlns:a16="http://schemas.microsoft.com/office/drawing/2014/main" id="{D99AC6DB-13BA-087C-79FD-FFDB950595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00087" y="2559521"/>
            <a:ext cx="685800" cy="685800"/>
          </a:xfrm>
          <a:prstGeom prst="rect">
            <a:avLst/>
          </a:prstGeom>
        </p:spPr>
      </p:pic>
      <p:sp>
        <p:nvSpPr>
          <p:cNvPr id="24" name="TextBox 23">
            <a:extLst>
              <a:ext uri="{FF2B5EF4-FFF2-40B4-BE49-F238E27FC236}">
                <a16:creationId xmlns:a16="http://schemas.microsoft.com/office/drawing/2014/main" id="{C0D724A3-3399-4DD9-A7AB-7646588E4ECC}"/>
              </a:ext>
            </a:extLst>
          </p:cNvPr>
          <p:cNvSpPr txBox="1"/>
          <p:nvPr/>
        </p:nvSpPr>
        <p:spPr>
          <a:xfrm>
            <a:off x="2059839" y="5192351"/>
            <a:ext cx="8116842" cy="507831"/>
          </a:xfrm>
          <a:prstGeom prst="rect">
            <a:avLst/>
          </a:prstGeom>
          <a:noFill/>
        </p:spPr>
        <p:txBody>
          <a:bodyPr wrap="square" rtlCol="0">
            <a:spAutoFit/>
          </a:bodyPr>
          <a:lstStyle/>
          <a:p>
            <a:r>
              <a:rPr lang="en-US" sz="900" i="1" baseline="30000" dirty="0">
                <a:latin typeface="Arial" panose="020B0604020202020204" pitchFamily="34" charset="0"/>
                <a:cs typeface="Arial" panose="020B0604020202020204" pitchFamily="34" charset="0"/>
              </a:rPr>
              <a:t>1 </a:t>
            </a:r>
            <a:r>
              <a:rPr lang="en-US" sz="900" i="1" dirty="0">
                <a:latin typeface="Arial" panose="020B0604020202020204" pitchFamily="34" charset="0"/>
                <a:cs typeface="Arial" panose="020B0604020202020204" pitchFamily="34" charset="0"/>
              </a:rPr>
              <a:t>The 4.2% and 2.5% linear annual reductions are measured from the base year or 2020, whichever is earlier. </a:t>
            </a:r>
          </a:p>
          <a:p>
            <a:r>
              <a:rPr lang="en-US" sz="900" i="1" baseline="30000" dirty="0">
                <a:latin typeface="Arial" panose="020B0604020202020204" pitchFamily="34" charset="0"/>
                <a:cs typeface="Arial" panose="020B0604020202020204" pitchFamily="34" charset="0"/>
              </a:rPr>
              <a:t>2 </a:t>
            </a:r>
            <a:r>
              <a:rPr lang="en-US" sz="900" i="1" dirty="0">
                <a:latin typeface="Arial" panose="020B0604020202020204" pitchFamily="34" charset="0"/>
                <a:cs typeface="Arial" panose="020B0604020202020204" pitchFamily="34" charset="0"/>
              </a:rPr>
              <a:t>Supplier engagement target must be achieved within 5 years of target submission date.</a:t>
            </a:r>
          </a:p>
          <a:p>
            <a:endParaRPr lang="en-US" sz="900" i="1" dirty="0">
              <a:latin typeface="Avenir Next LT Pro" panose="020B0504020202020204" pitchFamily="34" charset="0"/>
            </a:endParaRPr>
          </a:p>
        </p:txBody>
      </p:sp>
    </p:spTree>
    <p:extLst>
      <p:ext uri="{BB962C8B-B14F-4D97-AF65-F5344CB8AC3E}">
        <p14:creationId xmlns:p14="http://schemas.microsoft.com/office/powerpoint/2010/main" val="1868871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C3B4150-B470-0463-4717-49B3D9C16239}"/>
              </a:ext>
            </a:extLst>
          </p:cNvPr>
          <p:cNvSpPr>
            <a:spLocks noGrp="1"/>
          </p:cNvSpPr>
          <p:nvPr>
            <p:ph type="title"/>
          </p:nvPr>
        </p:nvSpPr>
        <p:spPr>
          <a:xfrm>
            <a:off x="1641373" y="352467"/>
            <a:ext cx="7886700" cy="398640"/>
          </a:xfrm>
        </p:spPr>
        <p:txBody>
          <a:bodyPr>
            <a:normAutofit fontScale="90000"/>
          </a:bodyPr>
          <a:lstStyle/>
          <a:p>
            <a:r>
              <a:rPr lang="en-US" dirty="0"/>
              <a:t>SBTi </a:t>
            </a:r>
            <a:r>
              <a:rPr lang="en-US" b="1" dirty="0"/>
              <a:t>Net Zero Target </a:t>
            </a:r>
            <a:r>
              <a:rPr lang="en-US" dirty="0"/>
              <a:t>Criteria</a:t>
            </a:r>
          </a:p>
        </p:txBody>
      </p:sp>
      <p:sp>
        <p:nvSpPr>
          <p:cNvPr id="6" name="Rectangle 5">
            <a:extLst>
              <a:ext uri="{FF2B5EF4-FFF2-40B4-BE49-F238E27FC236}">
                <a16:creationId xmlns:a16="http://schemas.microsoft.com/office/drawing/2014/main" id="{2CBAB67E-C873-9054-B357-EB0E1C4A522B}"/>
              </a:ext>
            </a:extLst>
          </p:cNvPr>
          <p:cNvSpPr/>
          <p:nvPr/>
        </p:nvSpPr>
        <p:spPr>
          <a:xfrm>
            <a:off x="2090383" y="1656590"/>
            <a:ext cx="443552" cy="734526"/>
          </a:xfrm>
          <a:prstGeom prst="rect">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rPr>
              <a:t>1</a:t>
            </a:r>
          </a:p>
        </p:txBody>
      </p:sp>
      <p:sp>
        <p:nvSpPr>
          <p:cNvPr id="7" name="Rectangle 6">
            <a:extLst>
              <a:ext uri="{FF2B5EF4-FFF2-40B4-BE49-F238E27FC236}">
                <a16:creationId xmlns:a16="http://schemas.microsoft.com/office/drawing/2014/main" id="{C67A47D9-BA5A-4280-19C4-40F46E57EA52}"/>
              </a:ext>
            </a:extLst>
          </p:cNvPr>
          <p:cNvSpPr/>
          <p:nvPr/>
        </p:nvSpPr>
        <p:spPr>
          <a:xfrm>
            <a:off x="2608996" y="1656590"/>
            <a:ext cx="2155796" cy="7345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50" b="1" dirty="0">
                <a:solidFill>
                  <a:schemeClr val="bg1"/>
                </a:solidFill>
              </a:rPr>
              <a:t>Time Frame	</a:t>
            </a:r>
          </a:p>
        </p:txBody>
      </p:sp>
      <p:sp>
        <p:nvSpPr>
          <p:cNvPr id="8" name="Rectangle 7">
            <a:extLst>
              <a:ext uri="{FF2B5EF4-FFF2-40B4-BE49-F238E27FC236}">
                <a16:creationId xmlns:a16="http://schemas.microsoft.com/office/drawing/2014/main" id="{35C1B1B1-DB56-268F-44AA-8804CB7516CA}"/>
              </a:ext>
            </a:extLst>
          </p:cNvPr>
          <p:cNvSpPr/>
          <p:nvPr/>
        </p:nvSpPr>
        <p:spPr>
          <a:xfrm>
            <a:off x="4839853" y="1656589"/>
            <a:ext cx="5336828" cy="734528"/>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46" indent="-171446">
              <a:spcAft>
                <a:spcPts val="600"/>
              </a:spcAft>
              <a:buClr>
                <a:schemeClr val="accent1"/>
              </a:buClr>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Target year can be </a:t>
            </a:r>
            <a:r>
              <a:rPr lang="en-US" sz="1050" u="sng" dirty="0">
                <a:solidFill>
                  <a:srgbClr val="000000"/>
                </a:solidFill>
                <a:latin typeface="Arial" panose="020B0604020202020204" pitchFamily="34" charset="0"/>
                <a:cs typeface="Arial" panose="020B0604020202020204" pitchFamily="34" charset="0"/>
              </a:rPr>
              <a:t>no later than</a:t>
            </a:r>
            <a:r>
              <a:rPr lang="en-US" sz="1050" dirty="0">
                <a:solidFill>
                  <a:srgbClr val="000000"/>
                </a:solidFill>
                <a:latin typeface="Arial" panose="020B0604020202020204" pitchFamily="34" charset="0"/>
                <a:cs typeface="Arial" panose="020B0604020202020204" pitchFamily="34" charset="0"/>
              </a:rPr>
              <a:t> 2050</a:t>
            </a:r>
          </a:p>
          <a:p>
            <a:pPr marL="171446" indent="-171446">
              <a:spcAft>
                <a:spcPts val="600"/>
              </a:spcAft>
              <a:buClr>
                <a:schemeClr val="accent1"/>
              </a:buClr>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Base year should be the same as for the near-term target</a:t>
            </a:r>
          </a:p>
        </p:txBody>
      </p:sp>
      <p:sp>
        <p:nvSpPr>
          <p:cNvPr id="10" name="Rectangle 9">
            <a:extLst>
              <a:ext uri="{FF2B5EF4-FFF2-40B4-BE49-F238E27FC236}">
                <a16:creationId xmlns:a16="http://schemas.microsoft.com/office/drawing/2014/main" id="{E8902FE9-29E8-3492-4597-FF3A547CF037}"/>
              </a:ext>
            </a:extLst>
          </p:cNvPr>
          <p:cNvSpPr/>
          <p:nvPr/>
        </p:nvSpPr>
        <p:spPr>
          <a:xfrm>
            <a:off x="2090383" y="2510525"/>
            <a:ext cx="443552" cy="823517"/>
          </a:xfrm>
          <a:prstGeom prst="rect">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rPr>
              <a:t>2</a:t>
            </a:r>
          </a:p>
        </p:txBody>
      </p:sp>
      <p:sp>
        <p:nvSpPr>
          <p:cNvPr id="11" name="Rectangle 10">
            <a:extLst>
              <a:ext uri="{FF2B5EF4-FFF2-40B4-BE49-F238E27FC236}">
                <a16:creationId xmlns:a16="http://schemas.microsoft.com/office/drawing/2014/main" id="{15F314C4-216D-24CC-2CEC-C9A1F0C063A0}"/>
              </a:ext>
            </a:extLst>
          </p:cNvPr>
          <p:cNvSpPr/>
          <p:nvPr/>
        </p:nvSpPr>
        <p:spPr>
          <a:xfrm>
            <a:off x="2608996" y="2510525"/>
            <a:ext cx="2158268" cy="823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50" b="1">
                <a:solidFill>
                  <a:schemeClr val="bg1"/>
                </a:solidFill>
              </a:rPr>
              <a:t>Boundary</a:t>
            </a:r>
          </a:p>
        </p:txBody>
      </p:sp>
      <p:sp>
        <p:nvSpPr>
          <p:cNvPr id="12" name="Rectangle 11">
            <a:extLst>
              <a:ext uri="{FF2B5EF4-FFF2-40B4-BE49-F238E27FC236}">
                <a16:creationId xmlns:a16="http://schemas.microsoft.com/office/drawing/2014/main" id="{8600DA7F-15BE-1293-8A6B-CED69F7FE6A4}"/>
              </a:ext>
            </a:extLst>
          </p:cNvPr>
          <p:cNvSpPr/>
          <p:nvPr/>
        </p:nvSpPr>
        <p:spPr>
          <a:xfrm>
            <a:off x="4839853" y="2510523"/>
            <a:ext cx="5336828" cy="823518"/>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46" indent="-171446">
              <a:spcAft>
                <a:spcPts val="600"/>
              </a:spcAft>
              <a:buClr>
                <a:schemeClr val="accent1"/>
              </a:buClr>
              <a:buFont typeface="Arial" panose="020B0604020202020204" pitchFamily="34" charset="0"/>
              <a:buChar char="•"/>
              <a:defRPr/>
            </a:pPr>
            <a:r>
              <a:rPr lang="en-US" sz="1050" u="sng" dirty="0">
                <a:solidFill>
                  <a:srgbClr val="000000"/>
                </a:solidFill>
                <a:latin typeface="Arial" panose="020B0604020202020204" pitchFamily="34" charset="0"/>
                <a:cs typeface="Arial" panose="020B0604020202020204" pitchFamily="34" charset="0"/>
              </a:rPr>
              <a:t>Scopes 1 &amp; 2</a:t>
            </a:r>
            <a:r>
              <a:rPr lang="en-US" sz="1050" dirty="0">
                <a:solidFill>
                  <a:srgbClr val="000000"/>
                </a:solidFill>
                <a:latin typeface="Arial" panose="020B0604020202020204" pitchFamily="34" charset="0"/>
                <a:cs typeface="Arial" panose="020B0604020202020204" pitchFamily="34" charset="0"/>
              </a:rPr>
              <a:t>: 95% coverage</a:t>
            </a:r>
          </a:p>
          <a:p>
            <a:pPr marL="171446" indent="-171446">
              <a:buClr>
                <a:schemeClr val="accent1"/>
              </a:buClr>
              <a:buFont typeface="Arial" panose="020B0604020202020204" pitchFamily="34" charset="0"/>
              <a:buChar char="•"/>
              <a:defRPr/>
            </a:pPr>
            <a:r>
              <a:rPr lang="en-US" sz="1050" u="sng" dirty="0">
                <a:solidFill>
                  <a:srgbClr val="000000"/>
                </a:solidFill>
                <a:latin typeface="Arial" panose="020B0604020202020204" pitchFamily="34" charset="0"/>
                <a:cs typeface="Arial" panose="020B0604020202020204" pitchFamily="34" charset="0"/>
              </a:rPr>
              <a:t>Scope 3</a:t>
            </a:r>
            <a:r>
              <a:rPr lang="en-US" sz="1050" dirty="0">
                <a:solidFill>
                  <a:srgbClr val="000000"/>
                </a:solidFill>
                <a:latin typeface="Arial" panose="020B0604020202020204" pitchFamily="34" charset="0"/>
                <a:cs typeface="Arial" panose="020B0604020202020204" pitchFamily="34" charset="0"/>
              </a:rPr>
              <a:t>: 90% coverage. Exclusions in the GHG Inventory and target boundary must not exceed 10% of total scope 3 emissions</a:t>
            </a:r>
          </a:p>
        </p:txBody>
      </p:sp>
      <p:sp>
        <p:nvSpPr>
          <p:cNvPr id="13" name="Rectangle 12">
            <a:extLst>
              <a:ext uri="{FF2B5EF4-FFF2-40B4-BE49-F238E27FC236}">
                <a16:creationId xmlns:a16="http://schemas.microsoft.com/office/drawing/2014/main" id="{989E3F9D-1A31-783D-1BBE-73A4A199CF68}"/>
              </a:ext>
            </a:extLst>
          </p:cNvPr>
          <p:cNvSpPr/>
          <p:nvPr/>
        </p:nvSpPr>
        <p:spPr>
          <a:xfrm>
            <a:off x="2090383" y="3464431"/>
            <a:ext cx="443552" cy="573956"/>
          </a:xfrm>
          <a:prstGeom prst="rect">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rPr>
              <a:t>3</a:t>
            </a:r>
          </a:p>
        </p:txBody>
      </p:sp>
      <p:sp>
        <p:nvSpPr>
          <p:cNvPr id="14" name="Rectangle 13">
            <a:extLst>
              <a:ext uri="{FF2B5EF4-FFF2-40B4-BE49-F238E27FC236}">
                <a16:creationId xmlns:a16="http://schemas.microsoft.com/office/drawing/2014/main" id="{13BA9F86-766D-F847-19AC-0A36657A3486}"/>
              </a:ext>
            </a:extLst>
          </p:cNvPr>
          <p:cNvSpPr/>
          <p:nvPr/>
        </p:nvSpPr>
        <p:spPr>
          <a:xfrm>
            <a:off x="2608996" y="3464431"/>
            <a:ext cx="2158268" cy="5739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50" b="1" dirty="0">
                <a:solidFill>
                  <a:schemeClr val="bg1"/>
                </a:solidFill>
              </a:rPr>
              <a:t>Ambition</a:t>
            </a:r>
            <a:endParaRPr lang="en-US" sz="1200" b="1" dirty="0">
              <a:solidFill>
                <a:schemeClr val="bg1"/>
              </a:solidFill>
            </a:endParaRPr>
          </a:p>
        </p:txBody>
      </p:sp>
      <p:sp>
        <p:nvSpPr>
          <p:cNvPr id="15" name="Rectangle 14">
            <a:extLst>
              <a:ext uri="{FF2B5EF4-FFF2-40B4-BE49-F238E27FC236}">
                <a16:creationId xmlns:a16="http://schemas.microsoft.com/office/drawing/2014/main" id="{D5A6917C-F8EB-C889-3EC7-7BE781C02DE4}"/>
              </a:ext>
            </a:extLst>
          </p:cNvPr>
          <p:cNvSpPr/>
          <p:nvPr/>
        </p:nvSpPr>
        <p:spPr>
          <a:xfrm>
            <a:off x="4839853" y="3464433"/>
            <a:ext cx="5336828" cy="573955"/>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46" indent="-171446">
              <a:buClr>
                <a:schemeClr val="accent1"/>
              </a:buClr>
              <a:buFont typeface="Arial" panose="020B0604020202020204" pitchFamily="34" charset="0"/>
              <a:buChar char="•"/>
              <a:defRPr/>
            </a:pPr>
            <a:r>
              <a:rPr lang="en-US" sz="1050" u="sng" dirty="0">
                <a:solidFill>
                  <a:srgbClr val="000000"/>
                </a:solidFill>
                <a:latin typeface="Arial" panose="020B0604020202020204" pitchFamily="34" charset="0"/>
                <a:cs typeface="Arial" panose="020B0604020202020204" pitchFamily="34" charset="0"/>
              </a:rPr>
              <a:t>All scopes</a:t>
            </a:r>
            <a:r>
              <a:rPr lang="en-US" sz="1050" dirty="0">
                <a:solidFill>
                  <a:srgbClr val="000000"/>
                </a:solidFill>
                <a:latin typeface="Arial" panose="020B0604020202020204" pitchFamily="34" charset="0"/>
                <a:cs typeface="Arial" panose="020B0604020202020204" pitchFamily="34" charset="0"/>
              </a:rPr>
              <a:t>: Aligned with 1.5</a:t>
            </a:r>
            <a:r>
              <a:rPr lang="en-US" sz="1050" dirty="0">
                <a:solidFill>
                  <a:prstClr val="black"/>
                </a:solidFill>
                <a:latin typeface="Arial" panose="020B0604020202020204" pitchFamily="34" charset="0"/>
                <a:cs typeface="Arial" panose="020B0604020202020204" pitchFamily="34" charset="0"/>
              </a:rPr>
              <a:t>˚</a:t>
            </a:r>
            <a:r>
              <a:rPr lang="en-US" sz="1050" dirty="0">
                <a:solidFill>
                  <a:srgbClr val="000000"/>
                </a:solidFill>
                <a:latin typeface="Arial" panose="020B0604020202020204" pitchFamily="34" charset="0"/>
                <a:cs typeface="Arial" panose="020B0604020202020204" pitchFamily="34" charset="0"/>
              </a:rPr>
              <a:t>C pathway (90% reduction)</a:t>
            </a:r>
          </a:p>
        </p:txBody>
      </p:sp>
      <p:sp>
        <p:nvSpPr>
          <p:cNvPr id="16" name="Rectangle 15">
            <a:extLst>
              <a:ext uri="{FF2B5EF4-FFF2-40B4-BE49-F238E27FC236}">
                <a16:creationId xmlns:a16="http://schemas.microsoft.com/office/drawing/2014/main" id="{855733F3-DD7B-C7F0-2596-043FC81312A3}"/>
              </a:ext>
            </a:extLst>
          </p:cNvPr>
          <p:cNvSpPr/>
          <p:nvPr/>
        </p:nvSpPr>
        <p:spPr>
          <a:xfrm>
            <a:off x="2084285" y="4169938"/>
            <a:ext cx="443552" cy="1001258"/>
          </a:xfrm>
          <a:prstGeom prst="rect">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a:solidFill>
                  <a:schemeClr val="bg1"/>
                </a:solidFill>
              </a:rPr>
              <a:t>4</a:t>
            </a:r>
          </a:p>
        </p:txBody>
      </p:sp>
      <p:sp>
        <p:nvSpPr>
          <p:cNvPr id="17" name="Rectangle 16">
            <a:extLst>
              <a:ext uri="{FF2B5EF4-FFF2-40B4-BE49-F238E27FC236}">
                <a16:creationId xmlns:a16="http://schemas.microsoft.com/office/drawing/2014/main" id="{24D38830-1661-786D-BC63-03B2A59450EF}"/>
              </a:ext>
            </a:extLst>
          </p:cNvPr>
          <p:cNvSpPr/>
          <p:nvPr/>
        </p:nvSpPr>
        <p:spPr>
          <a:xfrm>
            <a:off x="2606524" y="4169938"/>
            <a:ext cx="2158268" cy="10012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50" b="1" dirty="0">
                <a:solidFill>
                  <a:schemeClr val="bg1"/>
                </a:solidFill>
              </a:rPr>
              <a:t>Methods</a:t>
            </a:r>
          </a:p>
        </p:txBody>
      </p:sp>
      <p:sp>
        <p:nvSpPr>
          <p:cNvPr id="18" name="Rectangle 17">
            <a:extLst>
              <a:ext uri="{FF2B5EF4-FFF2-40B4-BE49-F238E27FC236}">
                <a16:creationId xmlns:a16="http://schemas.microsoft.com/office/drawing/2014/main" id="{F25BCA78-675B-289F-0DE9-1634E236E553}"/>
              </a:ext>
            </a:extLst>
          </p:cNvPr>
          <p:cNvSpPr/>
          <p:nvPr/>
        </p:nvSpPr>
        <p:spPr>
          <a:xfrm>
            <a:off x="4837381" y="4169941"/>
            <a:ext cx="5336828" cy="100125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14313" indent="-214313">
              <a:spcAft>
                <a:spcPts val="225"/>
              </a:spcAft>
              <a:buClr>
                <a:schemeClr val="accent1"/>
              </a:buClr>
              <a:buFont typeface="Arial" panose="020B0604020202020204" pitchFamily="34" charset="0"/>
              <a:buChar char="•"/>
              <a:defRPr/>
            </a:pPr>
            <a:r>
              <a:rPr lang="en-US" sz="1050" dirty="0">
                <a:solidFill>
                  <a:prstClr val="black"/>
                </a:solidFill>
                <a:latin typeface="Arial" panose="020B0604020202020204" pitchFamily="34" charset="0"/>
                <a:cs typeface="Arial" panose="020B0604020202020204" pitchFamily="34" charset="0"/>
              </a:rPr>
              <a:t>Absolute reduction (applicable to all scopes)</a:t>
            </a:r>
          </a:p>
          <a:p>
            <a:pPr marL="214313" indent="-214313">
              <a:spcAft>
                <a:spcPts val="225"/>
              </a:spcAft>
              <a:buClr>
                <a:schemeClr val="accent1"/>
              </a:buClr>
              <a:buFont typeface="Arial" panose="020B0604020202020204" pitchFamily="34" charset="0"/>
              <a:buChar char="•"/>
              <a:defRPr/>
            </a:pPr>
            <a:r>
              <a:rPr lang="en-US" sz="1050" dirty="0">
                <a:solidFill>
                  <a:schemeClr val="tx1"/>
                </a:solidFill>
                <a:latin typeface="Arial" panose="020B0604020202020204" pitchFamily="34" charset="0"/>
                <a:cs typeface="Arial" panose="020B0604020202020204" pitchFamily="34" charset="0"/>
              </a:rPr>
              <a:t>Sector-specific intensity convergence </a:t>
            </a:r>
          </a:p>
          <a:p>
            <a:pPr marL="214313" indent="-214313">
              <a:spcAft>
                <a:spcPts val="225"/>
              </a:spcAft>
              <a:buClr>
                <a:schemeClr val="accent1"/>
              </a:buClr>
              <a:buFont typeface="Arial" panose="020B0604020202020204" pitchFamily="34" charset="0"/>
              <a:buChar char="•"/>
              <a:defRPr/>
            </a:pPr>
            <a:r>
              <a:rPr lang="en-US" sz="1050" dirty="0">
                <a:solidFill>
                  <a:prstClr val="black"/>
                </a:solidFill>
                <a:latin typeface="Arial" panose="020B0604020202020204" pitchFamily="34" charset="0"/>
                <a:cs typeface="Arial" panose="020B0604020202020204" pitchFamily="34" charset="0"/>
              </a:rPr>
              <a:t>Renewable electricity (scope 2 only, 100% RE)</a:t>
            </a:r>
          </a:p>
          <a:p>
            <a:pPr marL="214313" indent="-214313">
              <a:spcAft>
                <a:spcPts val="225"/>
              </a:spcAft>
              <a:buClr>
                <a:schemeClr val="accent1"/>
              </a:buClr>
              <a:buFont typeface="Arial" panose="020B0604020202020204" pitchFamily="34" charset="0"/>
              <a:buChar char="•"/>
              <a:defRPr/>
            </a:pPr>
            <a:r>
              <a:rPr lang="en-US" sz="1050" dirty="0">
                <a:solidFill>
                  <a:prstClr val="black"/>
                </a:solidFill>
                <a:latin typeface="Arial" panose="020B0604020202020204" pitchFamily="34" charset="0"/>
                <a:cs typeface="Arial" panose="020B0604020202020204" pitchFamily="34" charset="0"/>
              </a:rPr>
              <a:t>Physical or economic intensity reduction (scope 3 only, 97% reduction)</a:t>
            </a:r>
          </a:p>
        </p:txBody>
      </p:sp>
      <p:pic>
        <p:nvPicPr>
          <p:cNvPr id="20" name="Graphic 19" descr="Monthly calendar">
            <a:extLst>
              <a:ext uri="{FF2B5EF4-FFF2-40B4-BE49-F238E27FC236}">
                <a16:creationId xmlns:a16="http://schemas.microsoft.com/office/drawing/2014/main" id="{84298B20-E0EE-0A88-4EC6-17D7D33CB9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4799" y="1667825"/>
            <a:ext cx="681089" cy="681089"/>
          </a:xfrm>
          <a:prstGeom prst="rect">
            <a:avLst/>
          </a:prstGeom>
        </p:spPr>
      </p:pic>
      <p:pic>
        <p:nvPicPr>
          <p:cNvPr id="21" name="Graphic 20" descr="Muscular arm">
            <a:extLst>
              <a:ext uri="{FF2B5EF4-FFF2-40B4-BE49-F238E27FC236}">
                <a16:creationId xmlns:a16="http://schemas.microsoft.com/office/drawing/2014/main" id="{1DED730C-956F-1204-C329-17ECE8C0E0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0088" y="3464485"/>
            <a:ext cx="681089" cy="573955"/>
          </a:xfrm>
          <a:prstGeom prst="rect">
            <a:avLst/>
          </a:prstGeom>
        </p:spPr>
      </p:pic>
      <p:pic>
        <p:nvPicPr>
          <p:cNvPr id="22" name="Graphic 21" descr="Calculator">
            <a:extLst>
              <a:ext uri="{FF2B5EF4-FFF2-40B4-BE49-F238E27FC236}">
                <a16:creationId xmlns:a16="http://schemas.microsoft.com/office/drawing/2014/main" id="{C74F716A-B9F7-993E-5061-0C74A8FE9D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0087" y="4340600"/>
            <a:ext cx="681089" cy="681089"/>
          </a:xfrm>
          <a:prstGeom prst="rect">
            <a:avLst/>
          </a:prstGeom>
        </p:spPr>
      </p:pic>
      <p:pic>
        <p:nvPicPr>
          <p:cNvPr id="23" name="Graphic 22" descr="Fence with solid fill">
            <a:extLst>
              <a:ext uri="{FF2B5EF4-FFF2-40B4-BE49-F238E27FC236}">
                <a16:creationId xmlns:a16="http://schemas.microsoft.com/office/drawing/2014/main" id="{D99AC6DB-13BA-087C-79FD-FFDB950595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00087" y="2559521"/>
            <a:ext cx="685800" cy="685800"/>
          </a:xfrm>
          <a:prstGeom prst="rect">
            <a:avLst/>
          </a:prstGeom>
        </p:spPr>
      </p:pic>
      <p:sp>
        <p:nvSpPr>
          <p:cNvPr id="24" name="TextBox 23">
            <a:extLst>
              <a:ext uri="{FF2B5EF4-FFF2-40B4-BE49-F238E27FC236}">
                <a16:creationId xmlns:a16="http://schemas.microsoft.com/office/drawing/2014/main" id="{C0D724A3-3399-4DD9-A7AB-7646588E4ECC}"/>
              </a:ext>
            </a:extLst>
          </p:cNvPr>
          <p:cNvSpPr txBox="1"/>
          <p:nvPr/>
        </p:nvSpPr>
        <p:spPr>
          <a:xfrm>
            <a:off x="2059839" y="5192351"/>
            <a:ext cx="8116842" cy="507831"/>
          </a:xfrm>
          <a:prstGeom prst="rect">
            <a:avLst/>
          </a:prstGeom>
          <a:noFill/>
        </p:spPr>
        <p:txBody>
          <a:bodyPr wrap="square" rtlCol="0">
            <a:spAutoFit/>
          </a:bodyPr>
          <a:lstStyle/>
          <a:p>
            <a:r>
              <a:rPr lang="en-US" sz="900" i="1" baseline="30000" dirty="0">
                <a:latin typeface="Arial" panose="020B0604020202020204" pitchFamily="34" charset="0"/>
                <a:cs typeface="Arial" panose="020B0604020202020204" pitchFamily="34" charset="0"/>
              </a:rPr>
              <a:t>1 </a:t>
            </a:r>
            <a:r>
              <a:rPr lang="en-US" sz="900" i="1" dirty="0">
                <a:latin typeface="Arial" panose="020B0604020202020204" pitchFamily="34" charset="0"/>
                <a:cs typeface="Arial" panose="020B0604020202020204" pitchFamily="34" charset="0"/>
              </a:rPr>
              <a:t>The 4.2% and 2.5% linear annual reductions are measured from the base year or 2020, whichever is earlier. </a:t>
            </a:r>
          </a:p>
          <a:p>
            <a:r>
              <a:rPr lang="en-US" sz="900" i="1" baseline="30000" dirty="0">
                <a:latin typeface="Arial" panose="020B0604020202020204" pitchFamily="34" charset="0"/>
                <a:cs typeface="Arial" panose="020B0604020202020204" pitchFamily="34" charset="0"/>
              </a:rPr>
              <a:t>2 </a:t>
            </a:r>
            <a:r>
              <a:rPr lang="en-US" sz="900" i="1" dirty="0">
                <a:latin typeface="Arial" panose="020B0604020202020204" pitchFamily="34" charset="0"/>
                <a:cs typeface="Arial" panose="020B0604020202020204" pitchFamily="34" charset="0"/>
              </a:rPr>
              <a:t>Supplier engagement target must be achieved within 5 years of target submission date.</a:t>
            </a:r>
          </a:p>
          <a:p>
            <a:endParaRPr lang="en-US" sz="900" i="1" dirty="0">
              <a:latin typeface="Avenir Next LT Pro" panose="020B0504020202020204" pitchFamily="34" charset="0"/>
            </a:endParaRPr>
          </a:p>
        </p:txBody>
      </p:sp>
    </p:spTree>
    <p:extLst>
      <p:ext uri="{BB962C8B-B14F-4D97-AF65-F5344CB8AC3E}">
        <p14:creationId xmlns:p14="http://schemas.microsoft.com/office/powerpoint/2010/main" val="357982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1CAB-B028-A884-8D03-DF10E4D36CBF}"/>
              </a:ext>
            </a:extLst>
          </p:cNvPr>
          <p:cNvSpPr>
            <a:spLocks noGrp="1"/>
          </p:cNvSpPr>
          <p:nvPr>
            <p:ph type="title"/>
          </p:nvPr>
        </p:nvSpPr>
        <p:spPr>
          <a:xfrm>
            <a:off x="1479459" y="0"/>
            <a:ext cx="9869864" cy="957291"/>
          </a:xfrm>
        </p:spPr>
        <p:txBody>
          <a:bodyPr/>
          <a:lstStyle/>
          <a:p>
            <a:r>
              <a:rPr lang="en-US" sz="2400" b="1" dirty="0"/>
              <a:t>Time Frame</a:t>
            </a:r>
            <a:r>
              <a:rPr lang="en-US" sz="2400" dirty="0"/>
              <a:t>: Base Year and Target Year Considerations</a:t>
            </a:r>
          </a:p>
        </p:txBody>
      </p:sp>
      <p:sp>
        <p:nvSpPr>
          <p:cNvPr id="6" name="Content Placeholder 2">
            <a:extLst>
              <a:ext uri="{FF2B5EF4-FFF2-40B4-BE49-F238E27FC236}">
                <a16:creationId xmlns:a16="http://schemas.microsoft.com/office/drawing/2014/main" id="{2383C823-AFED-71E8-1519-B66D71EF1D25}"/>
              </a:ext>
            </a:extLst>
          </p:cNvPr>
          <p:cNvSpPr txBox="1">
            <a:spLocks/>
          </p:cNvSpPr>
          <p:nvPr/>
        </p:nvSpPr>
        <p:spPr>
          <a:xfrm>
            <a:off x="6310176" y="2558219"/>
            <a:ext cx="5197639" cy="3785652"/>
          </a:xfrm>
          <a:prstGeom prst="rect">
            <a:avLst/>
          </a:prstGeom>
        </p:spPr>
        <p:txBody>
          <a:bodyPr/>
          <a:lstStyle>
            <a:lvl1pPr marL="228600" indent="-228600" algn="l" defTabSz="914400" rtl="0" eaLnBrk="1" latinLnBrk="0" hangingPunct="1">
              <a:spcBef>
                <a:spcPts val="600"/>
              </a:spcBef>
              <a:buClr>
                <a:schemeClr val="accent1"/>
              </a:buClr>
              <a:buFont typeface="Arial" pitchFamily="34" charset="0"/>
              <a:buChar char="•"/>
              <a:defRPr lang="en-US" sz="2000" kern="1200" dirty="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lang="en-US" sz="1800" kern="1200" dirty="0">
                <a:solidFill>
                  <a:schemeClr val="tx1"/>
                </a:solidFill>
                <a:latin typeface="+mn-lt"/>
                <a:ea typeface="+mn-ea"/>
                <a:cs typeface="+mn-cs"/>
              </a:defRPr>
            </a:lvl2pPr>
            <a:lvl3pPr marL="685800" indent="-228600" algn="l" defTabSz="914400" rtl="0" eaLnBrk="1" latinLnBrk="0" hangingPunct="1">
              <a:spcBef>
                <a:spcPts val="600"/>
              </a:spcBef>
              <a:buClr>
                <a:schemeClr val="accent1"/>
              </a:buClr>
              <a:buFont typeface="Arial" pitchFamily="34" charset="0"/>
              <a:buChar char="•"/>
              <a:defRPr lang="en-US" sz="1600" kern="1200" dirty="0">
                <a:solidFill>
                  <a:schemeClr val="tx1"/>
                </a:solidFill>
                <a:latin typeface="+mn-lt"/>
                <a:ea typeface="+mn-ea"/>
                <a:cs typeface="+mn-cs"/>
              </a:defRPr>
            </a:lvl3pPr>
            <a:lvl4pPr marL="914400" indent="-228600" algn="l" defTabSz="914400" rtl="0" eaLnBrk="1" latinLnBrk="0" hangingPunct="1">
              <a:spcBef>
                <a:spcPts val="600"/>
              </a:spcBef>
              <a:buClr>
                <a:schemeClr val="accent1"/>
              </a:buClr>
              <a:buFont typeface="Arial" pitchFamily="34" charset="0"/>
              <a:buChar char="–"/>
              <a:defRPr lang="en-US" sz="1600" kern="1200" dirty="0" smtClean="0">
                <a:solidFill>
                  <a:schemeClr val="tx1"/>
                </a:solidFill>
                <a:latin typeface="+mn-lt"/>
                <a:ea typeface="+mn-ea"/>
                <a:cs typeface="+mn-cs"/>
              </a:defRPr>
            </a:lvl4pPr>
            <a:lvl5pPr marL="1143000" indent="-228600" algn="l" defTabSz="914400" rtl="0" eaLnBrk="1" latinLnBrk="0" hangingPunct="1">
              <a:spcBef>
                <a:spcPts val="600"/>
              </a:spcBef>
              <a:buClr>
                <a:srgbClr val="005293"/>
              </a:buClr>
              <a:buFont typeface="Arial" pitchFamily="34" charset="0"/>
              <a:buChar char="•"/>
              <a:defRPr lang="en-US" sz="1600" kern="1200" dirty="0" smtClean="0">
                <a:solidFill>
                  <a:schemeClr val="tx1"/>
                </a:solidFill>
                <a:latin typeface="+mn-lt"/>
                <a:ea typeface="+mn-ea"/>
                <a:cs typeface="+mn-cs"/>
              </a:defRPr>
            </a:lvl5pPr>
            <a:lvl6pPr marL="13716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6pPr>
            <a:lvl7pPr marL="1600200" indent="-228600" algn="l" defTabSz="914400" rtl="0" eaLnBrk="1" latinLnBrk="0" hangingPunct="1">
              <a:spcBef>
                <a:spcPts val="600"/>
              </a:spcBef>
              <a:buClr>
                <a:srgbClr val="00599F"/>
              </a:buClr>
              <a:buFont typeface="Arial" pitchFamily="34" charset="0"/>
              <a:buChar char="•"/>
              <a:defRPr lang="en-US" sz="1600" kern="1200" dirty="0" smtClean="0">
                <a:solidFill>
                  <a:schemeClr val="tx1"/>
                </a:solidFill>
                <a:latin typeface="+mn-lt"/>
                <a:ea typeface="+mn-ea"/>
                <a:cs typeface="+mn-cs"/>
              </a:defRPr>
            </a:lvl7pPr>
            <a:lvl8pPr marL="18288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8pPr>
            <a:lvl9pPr marL="2114550" indent="-228600" algn="l" defTabSz="914400" rtl="0" eaLnBrk="1" latinLnBrk="0" hangingPunct="1">
              <a:spcBef>
                <a:spcPts val="600"/>
              </a:spcBef>
              <a:buClr>
                <a:srgbClr val="00599F"/>
              </a:buClr>
              <a:buFont typeface="Arial" panose="020B0604020202020204" pitchFamily="34" charset="0"/>
              <a:buChar char="•"/>
              <a:defRPr lang="en-US" sz="1600" kern="1200" dirty="0">
                <a:solidFill>
                  <a:schemeClr val="tx1"/>
                </a:solidFill>
                <a:latin typeface="+mn-lt"/>
                <a:ea typeface="+mn-ea"/>
                <a:cs typeface="+mn-cs"/>
              </a:defRPr>
            </a:lvl9pPr>
          </a:lstStyle>
          <a:p>
            <a:r>
              <a:rPr lang="en-US" sz="1500" dirty="0">
                <a:latin typeface="Arial" panose="020B0604020202020204" pitchFamily="34" charset="0"/>
                <a:cs typeface="Arial" panose="020B0604020202020204" pitchFamily="34" charset="0"/>
              </a:rPr>
              <a:t>A shorter-term goal provides more certainty with respect to business changes, growth, and initiatives</a:t>
            </a:r>
          </a:p>
          <a:p>
            <a:r>
              <a:rPr lang="en-US" sz="1500" dirty="0">
                <a:latin typeface="Arial" panose="020B0604020202020204" pitchFamily="34" charset="0"/>
                <a:cs typeface="Arial" panose="020B0604020202020204" pitchFamily="34" charset="0"/>
              </a:rPr>
              <a:t>A longer goal period allows for a more aggressive goal, and provides flexibility in attainment</a:t>
            </a:r>
          </a:p>
          <a:p>
            <a:r>
              <a:rPr lang="en-US" sz="1500" u="sng" dirty="0">
                <a:latin typeface="Arial" panose="020B0604020202020204" pitchFamily="34" charset="0"/>
                <a:cs typeface="Arial" panose="020B0604020202020204" pitchFamily="34" charset="0"/>
              </a:rPr>
              <a:t>Near-term</a:t>
            </a:r>
            <a:r>
              <a:rPr lang="en-US" sz="1500" dirty="0">
                <a:latin typeface="Arial" panose="020B0604020202020204" pitchFamily="34" charset="0"/>
                <a:cs typeface="Arial" panose="020B0604020202020204" pitchFamily="34" charset="0"/>
              </a:rPr>
              <a:t>: Should be near enough to provide a meaningful milestone for prioritizing strategies and tracking emissions reductions but provide enough of a planning horizon so that it is feasible to achieve by that date</a:t>
            </a:r>
          </a:p>
          <a:p>
            <a:r>
              <a:rPr lang="en-US" sz="1500" dirty="0">
                <a:latin typeface="Arial" panose="020B0604020202020204" pitchFamily="34" charset="0"/>
                <a:cs typeface="Arial" panose="020B0604020202020204" pitchFamily="34" charset="0"/>
              </a:rPr>
              <a:t>To ensure consistency with the most recent climate science and most current SBTi criteria, targets must be reviewed, and if necessary, recalculated and revalidated, at a minimum every 5 years</a:t>
            </a:r>
          </a:p>
          <a:p>
            <a:endParaRPr lang="en-US" sz="15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CD7CCFC-9B77-98D5-21F7-8A7CA130FA19}"/>
              </a:ext>
            </a:extLst>
          </p:cNvPr>
          <p:cNvSpPr/>
          <p:nvPr/>
        </p:nvSpPr>
        <p:spPr>
          <a:xfrm>
            <a:off x="1762385" y="1219706"/>
            <a:ext cx="9095581" cy="707886"/>
          </a:xfrm>
          <a:prstGeom prst="rect">
            <a:avLst/>
          </a:prstGeom>
          <a:solidFill>
            <a:schemeClr val="accent1"/>
          </a:solid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The base year is the start point for emissions reductions </a:t>
            </a:r>
          </a:p>
          <a:p>
            <a:r>
              <a:rPr lang="en-US" sz="2000" b="1" dirty="0">
                <a:solidFill>
                  <a:schemeClr val="bg1"/>
                </a:solidFill>
                <a:latin typeface="Arial" panose="020B0604020202020204" pitchFamily="34" charset="0"/>
                <a:cs typeface="Arial" panose="020B0604020202020204" pitchFamily="34" charset="0"/>
              </a:rPr>
              <a:t>The target year is the end point for emissions reductions</a:t>
            </a:r>
          </a:p>
        </p:txBody>
      </p:sp>
      <p:sp>
        <p:nvSpPr>
          <p:cNvPr id="8" name="Content Placeholder 2">
            <a:extLst>
              <a:ext uri="{FF2B5EF4-FFF2-40B4-BE49-F238E27FC236}">
                <a16:creationId xmlns:a16="http://schemas.microsoft.com/office/drawing/2014/main" id="{208DAD8B-A08E-B5DC-81B8-348FEB3B4542}"/>
              </a:ext>
            </a:extLst>
          </p:cNvPr>
          <p:cNvSpPr txBox="1">
            <a:spLocks/>
          </p:cNvSpPr>
          <p:nvPr/>
        </p:nvSpPr>
        <p:spPr bwMode="auto">
          <a:xfrm>
            <a:off x="1378965" y="2555548"/>
            <a:ext cx="4547788" cy="388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03225" indent="-403225" algn="l" rtl="0" fontAlgn="base">
              <a:lnSpc>
                <a:spcPct val="90000"/>
              </a:lnSpc>
              <a:spcBef>
                <a:spcPts val="1000"/>
              </a:spcBef>
              <a:spcAft>
                <a:spcPct val="0"/>
              </a:spcAft>
              <a:buFont typeface=".HelveticaNeueDeskInterface-Reg"/>
              <a:buChar char="—"/>
              <a:defRPr sz="240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800100" indent="-342900" algn="l" rtl="0" fontAlgn="base">
              <a:lnSpc>
                <a:spcPct val="90000"/>
              </a:lnSpc>
              <a:spcBef>
                <a:spcPts val="500"/>
              </a:spcBef>
              <a:spcAft>
                <a:spcPct val="0"/>
              </a:spcAft>
              <a:buFont typeface=".HelveticaNeueDeskInterface-Reg"/>
              <a:buChar char="—"/>
              <a:defRPr sz="200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1143000" indent="-228600" algn="l" rtl="0" fontAlgn="base">
              <a:lnSpc>
                <a:spcPct val="90000"/>
              </a:lnSpc>
              <a:spcBef>
                <a:spcPts val="500"/>
              </a:spcBef>
              <a:spcAft>
                <a:spcPct val="0"/>
              </a:spcAft>
              <a:buFont typeface=".HelveticaNeueDeskInterface-Reg"/>
              <a:buChar char="—"/>
              <a:defRPr sz="16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1600200" indent="-228600" algn="l" rtl="0" fontAlgn="base">
              <a:lnSpc>
                <a:spcPct val="90000"/>
              </a:lnSpc>
              <a:spcBef>
                <a:spcPts val="500"/>
              </a:spcBef>
              <a:spcAft>
                <a:spcPct val="0"/>
              </a:spcAft>
              <a:buFont typeface=".HelveticaNeueDeskInterface-Reg"/>
              <a:buChar char="—"/>
              <a:defRPr sz="16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2057400" indent="-228600" algn="l" rtl="0" fontAlgn="base">
              <a:lnSpc>
                <a:spcPct val="90000"/>
              </a:lnSpc>
              <a:spcBef>
                <a:spcPts val="500"/>
              </a:spcBef>
              <a:spcAft>
                <a:spcPct val="0"/>
              </a:spcAft>
              <a:buFont typeface=".HelveticaNeueDeskInterface-Reg"/>
              <a:buChar char="—"/>
              <a:defRPr sz="16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tx2"/>
              </a:buClr>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Tradeoff between the quality of base year inventory data versus the ability to “take credit” in the goal period for recent progress</a:t>
            </a:r>
          </a:p>
          <a:p>
            <a:pPr>
              <a:buClr>
                <a:schemeClr val="tx2"/>
              </a:buClr>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Timing of recent acquisitions and ability to collect and reconcile past data also influences the base year decision</a:t>
            </a:r>
          </a:p>
          <a:p>
            <a:pPr>
              <a:buClr>
                <a:schemeClr val="tx2"/>
              </a:buClr>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Needs to have comprehensive and verifiable Scope 1-3 inventory data</a:t>
            </a:r>
          </a:p>
          <a:p>
            <a:pPr>
              <a:buClr>
                <a:schemeClr val="tx2"/>
              </a:buClr>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Should be representative of the company’s typical emissions profile (i.e., not impacted by Covid-19)</a:t>
            </a:r>
          </a:p>
          <a:p>
            <a:pPr>
              <a:buClr>
                <a:schemeClr val="tx2"/>
              </a:buClr>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Ensure targets have sufficient forward-looking ambition (SBTi requires a base year no earlier than 2015)</a:t>
            </a:r>
          </a:p>
          <a:p>
            <a:pPr>
              <a:buClr>
                <a:schemeClr val="tx2"/>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pPr>
            <a:endParaRPr lang="en-US" dirty="0">
              <a:solidFill>
                <a:schemeClr val="tx1"/>
              </a:solidFill>
            </a:endParaRPr>
          </a:p>
        </p:txBody>
      </p:sp>
      <p:sp>
        <p:nvSpPr>
          <p:cNvPr id="9" name="Rectangle 8">
            <a:extLst>
              <a:ext uri="{FF2B5EF4-FFF2-40B4-BE49-F238E27FC236}">
                <a16:creationId xmlns:a16="http://schemas.microsoft.com/office/drawing/2014/main" id="{7DD972E2-B2B2-D350-6C61-9BCE7ACC7F82}"/>
              </a:ext>
            </a:extLst>
          </p:cNvPr>
          <p:cNvSpPr/>
          <p:nvPr/>
        </p:nvSpPr>
        <p:spPr>
          <a:xfrm>
            <a:off x="2891648" y="2158109"/>
            <a:ext cx="1522423" cy="400110"/>
          </a:xfrm>
          <a:prstGeom prst="rect">
            <a:avLst/>
          </a:prstGeom>
        </p:spPr>
        <p:txBody>
          <a:bodyPr wrap="square">
            <a:spAutoFit/>
          </a:bodyPr>
          <a:lstStyle/>
          <a:p>
            <a:r>
              <a:rPr lang="en-US" sz="2000" b="1" dirty="0">
                <a:solidFill>
                  <a:schemeClr val="tx1">
                    <a:lumMod val="95000"/>
                    <a:lumOff val="5000"/>
                  </a:schemeClr>
                </a:solidFill>
              </a:rPr>
              <a:t>Base Year</a:t>
            </a:r>
          </a:p>
        </p:txBody>
      </p:sp>
      <p:sp>
        <p:nvSpPr>
          <p:cNvPr id="10" name="Rectangle 9">
            <a:extLst>
              <a:ext uri="{FF2B5EF4-FFF2-40B4-BE49-F238E27FC236}">
                <a16:creationId xmlns:a16="http://schemas.microsoft.com/office/drawing/2014/main" id="{E9A3AC49-47C5-9C9F-1C2E-1F373A15983D}"/>
              </a:ext>
            </a:extLst>
          </p:cNvPr>
          <p:cNvSpPr/>
          <p:nvPr/>
        </p:nvSpPr>
        <p:spPr>
          <a:xfrm>
            <a:off x="8019316" y="2138293"/>
            <a:ext cx="2098027" cy="400110"/>
          </a:xfrm>
          <a:prstGeom prst="rect">
            <a:avLst/>
          </a:prstGeom>
        </p:spPr>
        <p:txBody>
          <a:bodyPr wrap="square">
            <a:spAutoFit/>
          </a:bodyPr>
          <a:lstStyle/>
          <a:p>
            <a:r>
              <a:rPr lang="en-US" sz="2000" b="1" dirty="0">
                <a:solidFill>
                  <a:schemeClr val="tx1">
                    <a:lumMod val="95000"/>
                    <a:lumOff val="5000"/>
                  </a:schemeClr>
                </a:solidFill>
              </a:rPr>
              <a:t>Target Year</a:t>
            </a:r>
          </a:p>
        </p:txBody>
      </p:sp>
      <p:cxnSp>
        <p:nvCxnSpPr>
          <p:cNvPr id="11" name="Straight Connector 10">
            <a:extLst>
              <a:ext uri="{FF2B5EF4-FFF2-40B4-BE49-F238E27FC236}">
                <a16:creationId xmlns:a16="http://schemas.microsoft.com/office/drawing/2014/main" id="{830D3C83-D8CA-3272-6032-48FE9F755DD9}"/>
              </a:ext>
            </a:extLst>
          </p:cNvPr>
          <p:cNvCxnSpPr>
            <a:cxnSpLocks/>
          </p:cNvCxnSpPr>
          <p:nvPr/>
        </p:nvCxnSpPr>
        <p:spPr>
          <a:xfrm>
            <a:off x="6157391" y="2089753"/>
            <a:ext cx="0" cy="460873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7" name="Graphic 16" descr="Monthly calendar">
            <a:extLst>
              <a:ext uri="{FF2B5EF4-FFF2-40B4-BE49-F238E27FC236}">
                <a16:creationId xmlns:a16="http://schemas.microsoft.com/office/drawing/2014/main" id="{19DAC0C5-08EF-8F18-204D-9EE83AB40D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7343" y="1219706"/>
            <a:ext cx="681089" cy="681089"/>
          </a:xfrm>
          <a:prstGeom prst="rect">
            <a:avLst/>
          </a:prstGeom>
        </p:spPr>
      </p:pic>
    </p:spTree>
    <p:extLst>
      <p:ext uri="{BB962C8B-B14F-4D97-AF65-F5344CB8AC3E}">
        <p14:creationId xmlns:p14="http://schemas.microsoft.com/office/powerpoint/2010/main" val="1817604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BE6B8B-F4D7-A206-9F51-AC458444AE75}"/>
              </a:ext>
            </a:extLst>
          </p:cNvPr>
          <p:cNvSpPr>
            <a:spLocks noGrp="1"/>
          </p:cNvSpPr>
          <p:nvPr>
            <p:ph type="title"/>
          </p:nvPr>
        </p:nvSpPr>
        <p:spPr/>
        <p:txBody>
          <a:bodyPr/>
          <a:lstStyle/>
          <a:p>
            <a:r>
              <a:rPr lang="en-US" dirty="0"/>
              <a:t>Boundary Considerations</a:t>
            </a:r>
          </a:p>
        </p:txBody>
      </p:sp>
      <p:graphicFrame>
        <p:nvGraphicFramePr>
          <p:cNvPr id="8" name="Group 55">
            <a:extLst>
              <a:ext uri="{FF2B5EF4-FFF2-40B4-BE49-F238E27FC236}">
                <a16:creationId xmlns:a16="http://schemas.microsoft.com/office/drawing/2014/main" id="{76274D90-B282-2EAE-0E43-9AF4EC519187}"/>
              </a:ext>
            </a:extLst>
          </p:cNvPr>
          <p:cNvGraphicFramePr>
            <a:graphicFrameLocks noGrp="1"/>
          </p:cNvGraphicFramePr>
          <p:nvPr>
            <p:extLst>
              <p:ext uri="{D42A27DB-BD31-4B8C-83A1-F6EECF244321}">
                <p14:modId xmlns:p14="http://schemas.microsoft.com/office/powerpoint/2010/main" val="3437852203"/>
              </p:ext>
            </p:extLst>
          </p:nvPr>
        </p:nvGraphicFramePr>
        <p:xfrm>
          <a:off x="2552165" y="2280596"/>
          <a:ext cx="8231110" cy="3881160"/>
        </p:xfrm>
        <a:graphic>
          <a:graphicData uri="http://schemas.openxmlformats.org/drawingml/2006/table">
            <a:tbl>
              <a:tblPr/>
              <a:tblGrid>
                <a:gridCol w="3475931">
                  <a:extLst>
                    <a:ext uri="{9D8B030D-6E8A-4147-A177-3AD203B41FA5}">
                      <a16:colId xmlns:a16="http://schemas.microsoft.com/office/drawing/2014/main" val="20000"/>
                    </a:ext>
                  </a:extLst>
                </a:gridCol>
                <a:gridCol w="1714500">
                  <a:extLst>
                    <a:ext uri="{9D8B030D-6E8A-4147-A177-3AD203B41FA5}">
                      <a16:colId xmlns:a16="http://schemas.microsoft.com/office/drawing/2014/main" val="1351116639"/>
                    </a:ext>
                  </a:extLst>
                </a:gridCol>
                <a:gridCol w="1459752">
                  <a:extLst>
                    <a:ext uri="{9D8B030D-6E8A-4147-A177-3AD203B41FA5}">
                      <a16:colId xmlns:a16="http://schemas.microsoft.com/office/drawing/2014/main" val="2398787951"/>
                    </a:ext>
                  </a:extLst>
                </a:gridCol>
                <a:gridCol w="1580927">
                  <a:extLst>
                    <a:ext uri="{9D8B030D-6E8A-4147-A177-3AD203B41FA5}">
                      <a16:colId xmlns:a16="http://schemas.microsoft.com/office/drawing/2014/main" val="3256056208"/>
                    </a:ext>
                  </a:extLst>
                </a:gridCol>
              </a:tblGrid>
              <a:tr h="284500">
                <a:tc gridSpan="4">
                  <a:txBody>
                    <a:bodyPr/>
                    <a:lstStyle/>
                    <a:p>
                      <a:pPr marL="0" marR="0" lvl="0" indent="0" algn="l">
                        <a:lnSpc>
                          <a:spcPct val="100000"/>
                        </a:lnSpc>
                        <a:spcBef>
                          <a:spcPts val="0"/>
                        </a:spcBef>
                        <a:spcAft>
                          <a:spcPct val="0"/>
                        </a:spcAft>
                        <a:buNone/>
                      </a:pPr>
                      <a:r>
                        <a:rPr lang="en-US" sz="1400" b="1" i="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 Scope 1 &amp; 2</a:t>
                      </a:r>
                      <a:endParaRPr lang="en-US" sz="1400" dirty="0">
                        <a:solidFill>
                          <a:schemeClr val="bg1"/>
                        </a:solidFill>
                        <a:latin typeface="Arial" panose="020B0604020202020204" pitchFamily="34" charset="0"/>
                        <a:cs typeface="Arial" panose="020B0604020202020204" pitchFamily="34" charset="0"/>
                      </a:endParaRPr>
                    </a:p>
                  </a:txBody>
                  <a:tcPr marL="63308" marR="63308" marT="34298" marB="342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marL="84410" marR="84410" marT="45730" marB="45730">
                    <a:lnL w="12700" cap="flat" cmpd="sng" algn="ctr">
                      <a:solidFill>
                        <a:schemeClr val="bg1"/>
                      </a:solidFill>
                      <a:prstDash val="solid"/>
                      <a:round/>
                      <a:headEnd type="none" w="med" len="med"/>
                      <a:tailEnd type="none" w="med" len="med"/>
                    </a:lnL>
                    <a:lnR w="12700">
                      <a:solidFill>
                        <a:schemeClr val="bg1"/>
                      </a:solidFill>
                    </a:lnR>
                    <a:lnT w="12700">
                      <a:solidFill>
                        <a:schemeClr val="bg1"/>
                      </a:solidFill>
                    </a:lnT>
                    <a:lnB w="38099" cap="flat" cmpd="sng" algn="ctr">
                      <a:solidFill>
                        <a:schemeClr val="bg1"/>
                      </a:solidFill>
                      <a:prstDash val="solid"/>
                      <a:round/>
                      <a:headEnd type="none" w="med" len="med"/>
                      <a:tailEnd type="none" w="med" len="med"/>
                    </a:lnB>
                    <a:lnTlToBr>
                      <a:noFill/>
                    </a:lnTlToBr>
                    <a:lnBlToTr>
                      <a:noFill/>
                    </a:lnBlToTr>
                    <a:solidFill>
                      <a:srgbClr val="81D8D0"/>
                    </a:solidFill>
                  </a:tcPr>
                </a:tc>
                <a:extLst>
                  <a:ext uri="{0D108BD9-81ED-4DB2-BD59-A6C34878D82A}">
                    <a16:rowId xmlns:a16="http://schemas.microsoft.com/office/drawing/2014/main" val="10000"/>
                  </a:ext>
                </a:extLst>
              </a:tr>
              <a:tr h="1528722">
                <a:tc gridSpan="3">
                  <a:txBody>
                    <a:bodyPr/>
                    <a:lstStyle/>
                    <a:p>
                      <a:pPr marL="285750" marR="0" lvl="0" indent="-285750" algn="l">
                        <a:lnSpc>
                          <a:spcPct val="120000"/>
                        </a:lnSpc>
                        <a:spcBef>
                          <a:spcPts val="0"/>
                        </a:spcBef>
                        <a:spcAft>
                          <a:spcPts val="0"/>
                        </a:spcAft>
                        <a:buClr>
                          <a:srgbClr val="000000"/>
                        </a:buClr>
                        <a:buFont typeface="Wingdings,Sans-Serif"/>
                        <a:buChar char="§"/>
                      </a:pPr>
                      <a:r>
                        <a:rPr lang="en-US" sz="1100" b="0" i="0"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In practice, most companies include </a:t>
                      </a:r>
                      <a:r>
                        <a:rPr lang="en-US" sz="1100" b="0" i="0" u="sng" strike="noStrike" cap="none" normalizeH="0" baseline="0" noProof="0" dirty="0">
                          <a:ln>
                            <a:noFill/>
                          </a:ln>
                          <a:solidFill>
                            <a:srgbClr val="000000"/>
                          </a:solidFill>
                          <a:effectLst/>
                          <a:latin typeface="Arial" panose="020B0604020202020204" pitchFamily="34" charset="0"/>
                          <a:cs typeface="Arial" panose="020B0604020202020204" pitchFamily="34" charset="0"/>
                        </a:rPr>
                        <a:t>all</a:t>
                      </a:r>
                      <a:r>
                        <a:rPr lang="en-US" sz="1100" b="0" i="0"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 scope 1 &amp; 2 emissions</a:t>
                      </a:r>
                      <a:endParaRPr lang="en-US" sz="1100" b="0" i="0" u="none" strike="noStrike" cap="none" normalizeH="0" baseline="0" noProof="0" dirty="0">
                        <a:ln>
                          <a:noFill/>
                        </a:ln>
                        <a:effectLst/>
                        <a:latin typeface="Arial" panose="020B0604020202020204" pitchFamily="34" charset="0"/>
                        <a:cs typeface="Arial" panose="020B0604020202020204" pitchFamily="34" charset="0"/>
                      </a:endParaRPr>
                    </a:p>
                    <a:p>
                      <a:pPr marL="285750" marR="0" lvl="0" indent="-285750" algn="l">
                        <a:lnSpc>
                          <a:spcPct val="120000"/>
                        </a:lnSpc>
                        <a:spcBef>
                          <a:spcPts val="0"/>
                        </a:spcBef>
                        <a:spcAft>
                          <a:spcPts val="0"/>
                        </a:spcAft>
                        <a:buClr>
                          <a:srgbClr val="000000"/>
                        </a:buClr>
                        <a:buFont typeface="Wingdings,Sans-Serif"/>
                        <a:buChar char="§"/>
                      </a:pPr>
                      <a:r>
                        <a:rPr lang="en-US" sz="1100" b="0" i="0"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Exclusions typically occur in unique cases such as a sensitive business acquisition, low transparency and confidence with data for a certain emissions category, or in the case that an emissions source technically falls within their GHG inventory boundary, but there is limited control</a:t>
                      </a:r>
                    </a:p>
                    <a:p>
                      <a:pPr marL="285750" marR="0" lvl="0" indent="-285750" algn="l">
                        <a:lnSpc>
                          <a:spcPct val="120000"/>
                        </a:lnSpc>
                        <a:spcBef>
                          <a:spcPts val="0"/>
                        </a:spcBef>
                        <a:spcAft>
                          <a:spcPts val="0"/>
                        </a:spcAft>
                        <a:buClr>
                          <a:srgbClr val="000000"/>
                        </a:buClr>
                        <a:buFont typeface="Wingdings,Sans-Serif"/>
                        <a:buChar char="§"/>
                      </a:pPr>
                      <a:endParaRPr lang="en-US" sz="1100" b="0" i="0" u="none" strike="noStrike" cap="none" normalizeH="0" baseline="0" noProof="0" dirty="0">
                        <a:ln>
                          <a:noFill/>
                        </a:ln>
                        <a:solidFill>
                          <a:srgbClr val="000000"/>
                        </a:solidFill>
                        <a:effectLst/>
                        <a:latin typeface="Avenir Next LT Pro"/>
                      </a:endParaRPr>
                    </a:p>
                    <a:p>
                      <a:pPr marL="285750" marR="0" lvl="0" indent="-285750" algn="l">
                        <a:lnSpc>
                          <a:spcPct val="120000"/>
                        </a:lnSpc>
                        <a:spcBef>
                          <a:spcPts val="0"/>
                        </a:spcBef>
                        <a:spcAft>
                          <a:spcPts val="0"/>
                        </a:spcAft>
                        <a:buClr>
                          <a:srgbClr val="000000"/>
                        </a:buClr>
                        <a:buFont typeface="Wingdings,Sans-Serif"/>
                        <a:buChar char="§"/>
                      </a:pPr>
                      <a:endParaRPr lang="en-US" sz="1100" b="0" i="0" u="none" strike="noStrike" cap="none" normalizeH="0" baseline="0" noProof="0" dirty="0">
                        <a:ln>
                          <a:noFill/>
                        </a:ln>
                        <a:effectLst/>
                        <a:latin typeface="Avenir Next LT Pro"/>
                      </a:endParaRPr>
                    </a:p>
                    <a:p>
                      <a:pPr marL="285750" marR="0" lvl="0" indent="-285750" algn="l">
                        <a:lnSpc>
                          <a:spcPct val="120000"/>
                        </a:lnSpc>
                        <a:spcBef>
                          <a:spcPts val="0"/>
                        </a:spcBef>
                        <a:spcAft>
                          <a:spcPts val="0"/>
                        </a:spcAft>
                        <a:buClr>
                          <a:srgbClr val="000000"/>
                        </a:buClr>
                        <a:buFont typeface="Wingdings,Sans-Serif"/>
                        <a:buChar char="§"/>
                      </a:pPr>
                      <a:endParaRPr lang="en-US" sz="1100" b="0" i="0" u="none" strike="noStrike" cap="none" normalizeH="0" baseline="0" noProof="0" dirty="0">
                        <a:ln>
                          <a:noFill/>
                        </a:ln>
                        <a:effectLst/>
                        <a:latin typeface="Avenir Next LT Pro"/>
                      </a:endParaRPr>
                    </a:p>
                  </a:txBody>
                  <a:tcPr marL="63308" marR="63308" marT="34298" marB="342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285750" marR="0" lvl="0" indent="-285750" algn="l">
                        <a:lnSpc>
                          <a:spcPct val="120000"/>
                        </a:lnSpc>
                        <a:spcBef>
                          <a:spcPts val="0"/>
                        </a:spcBef>
                        <a:spcAft>
                          <a:spcPts val="0"/>
                        </a:spcAft>
                        <a:buClr>
                          <a:srgbClr val="000000"/>
                        </a:buClr>
                        <a:buFont typeface="Wingdings,Sans-Serif"/>
                        <a:buChar char="§"/>
                      </a:pPr>
                      <a:endParaRPr lang="en-US" sz="1400" b="0" i="0" u="none" strike="noStrike" cap="none" normalizeH="0" baseline="0" noProof="0" dirty="0">
                        <a:ln>
                          <a:noFill/>
                        </a:ln>
                        <a:effectLst/>
                        <a:latin typeface="Avenir Next LT Pro"/>
                      </a:endParaRPr>
                    </a:p>
                  </a:txBody>
                  <a:tcPr marL="84411" marR="84411"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5750" lvl="0" indent="-285750" algn="l">
                        <a:lnSpc>
                          <a:spcPct val="120000"/>
                        </a:lnSpc>
                        <a:spcBef>
                          <a:spcPts val="0"/>
                        </a:spcBef>
                        <a:spcAft>
                          <a:spcPts val="0"/>
                        </a:spcAft>
                        <a:buFont typeface="Wingdings,Sans-Serif"/>
                        <a:buChar char="§"/>
                      </a:pPr>
                      <a:endParaRPr lang="en-US" sz="1200" b="0" i="0" u="none" strike="noStrike" cap="none" normalizeH="0" baseline="0" noProof="0" dirty="0">
                        <a:ln>
                          <a:noFill/>
                        </a:ln>
                        <a:solidFill>
                          <a:srgbClr val="000000"/>
                        </a:solidFill>
                        <a:effectLst/>
                        <a:latin typeface="Avenir Next LT Pro"/>
                      </a:endParaRPr>
                    </a:p>
                  </a:txBody>
                  <a:tcPr marL="63308" marR="63308" marT="34298" marB="342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500">
                <a:tc gridSpan="4">
                  <a:txBody>
                    <a:bodyPr/>
                    <a:lstStyle/>
                    <a:p>
                      <a:pPr marL="0" marR="0" lvl="0" indent="0" algn="l" rtl="0" eaLnBrk="1" fontAlgn="base" latinLnBrk="0" hangingPunct="1">
                        <a:lnSpc>
                          <a:spcPct val="100000"/>
                        </a:lnSpc>
                        <a:spcBef>
                          <a:spcPts val="0"/>
                        </a:spcBef>
                        <a:spcAft>
                          <a:spcPct val="0"/>
                        </a:spcAft>
                        <a:buClrTx/>
                        <a:buSzTx/>
                        <a:buFontTx/>
                        <a:buNone/>
                      </a:pPr>
                      <a:r>
                        <a:rPr lang="en-US" sz="1400" b="1" i="0" u="none" strike="noStrike" cap="none" normalizeH="0" baseline="0" noProof="0" dirty="0">
                          <a:ln>
                            <a:noFill/>
                          </a:ln>
                          <a:solidFill>
                            <a:schemeClr val="bg1"/>
                          </a:solidFill>
                          <a:effectLst/>
                          <a:latin typeface="Arial" panose="020B0604020202020204" pitchFamily="34" charset="0"/>
                          <a:cs typeface="Arial" panose="020B0604020202020204" pitchFamily="34" charset="0"/>
                        </a:rPr>
                        <a:t> Scope 3</a:t>
                      </a:r>
                      <a:endParaRPr kumimoji="0" lang="en-US" sz="1400" b="1" i="0" u="none" strike="noStrike" cap="none" normalizeH="0" baseline="0" noProof="0" dirty="0">
                        <a:ln>
                          <a:noFill/>
                        </a:ln>
                        <a:solidFill>
                          <a:schemeClr val="bg1"/>
                        </a:solidFill>
                        <a:effectLst/>
                        <a:latin typeface="Arial" panose="020B0604020202020204" pitchFamily="34" charset="0"/>
                        <a:cs typeface="Arial" panose="020B0604020202020204" pitchFamily="34" charset="0"/>
                      </a:endParaRPr>
                    </a:p>
                  </a:txBody>
                  <a:tcPr marL="63308" marR="63308" marT="34298" marB="342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kumimoji="0" lang="en-US"/>
                    </a:p>
                  </a:txBody>
                  <a:tcPr marL="84410" marR="84410" marT="45730" marB="45730">
                    <a:lnL w="12700" cap="flat" cmpd="sng" algn="ctr">
                      <a:solidFill>
                        <a:schemeClr val="bg1"/>
                      </a:solidFill>
                      <a:prstDash val="solid"/>
                      <a:round/>
                      <a:headEnd type="none" w="med" len="med"/>
                      <a:tailEnd type="none" w="med" len="med"/>
                    </a:lnL>
                    <a:lnR w="3174">
                      <a:solidFill>
                        <a:schemeClr val="tx1"/>
                      </a:solidFill>
                    </a:lnR>
                    <a:lnT w="12700" cap="flat" cmpd="sng" algn="ctr">
                      <a:solidFill>
                        <a:schemeClr val="bg1"/>
                      </a:solidFill>
                      <a:prstDash val="solid"/>
                      <a:round/>
                      <a:headEnd type="none" w="med" len="med"/>
                      <a:tailEnd type="none" w="med" len="med"/>
                    </a:lnT>
                    <a:lnB w="38099" cap="flat" cmpd="sng" algn="ctr">
                      <a:solidFill>
                        <a:schemeClr val="tx1"/>
                      </a:solidFill>
                      <a:prstDash val="solid"/>
                      <a:round/>
                      <a:headEnd type="none" w="med" len="med"/>
                      <a:tailEnd type="none" w="med" len="med"/>
                    </a:lnB>
                    <a:lnTlToBr>
                      <a:noFill/>
                    </a:lnTlToBr>
                    <a:lnBlToTr>
                      <a:noFill/>
                    </a:lnBlToTr>
                    <a:solidFill>
                      <a:srgbClr val="81D8D0"/>
                    </a:solidFill>
                  </a:tcPr>
                </a:tc>
                <a:extLst>
                  <a:ext uri="{0D108BD9-81ED-4DB2-BD59-A6C34878D82A}">
                    <a16:rowId xmlns:a16="http://schemas.microsoft.com/office/drawing/2014/main" val="10005"/>
                  </a:ext>
                </a:extLst>
              </a:tr>
              <a:tr h="254716">
                <a:tc gridSpan="2">
                  <a:txBody>
                    <a:bodyPr/>
                    <a:lstStyle/>
                    <a:p>
                      <a:pPr marL="0" lvl="0" indent="0" algn="l">
                        <a:lnSpc>
                          <a:spcPct val="120000"/>
                        </a:lnSpc>
                        <a:spcBef>
                          <a:spcPts val="0"/>
                        </a:spcBef>
                        <a:spcAft>
                          <a:spcPts val="0"/>
                        </a:spcAft>
                        <a:buNone/>
                      </a:pPr>
                      <a:r>
                        <a:rPr lang="en-US" sz="1100" b="1" i="1"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  Near-Term</a:t>
                      </a:r>
                    </a:p>
                  </a:txBody>
                  <a:tcPr marL="63308" marR="63308" marT="34298" marB="342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100" b="1" i="1"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  Net Zero</a:t>
                      </a:r>
                    </a:p>
                  </a:txBody>
                  <a:tcPr marL="63308" marR="63308" marT="34298" marB="342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285750" lvl="0" indent="-285750" algn="l">
                        <a:lnSpc>
                          <a:spcPct val="120000"/>
                        </a:lnSpc>
                        <a:spcBef>
                          <a:spcPts val="0"/>
                        </a:spcBef>
                        <a:spcAft>
                          <a:spcPts val="0"/>
                        </a:spcAft>
                        <a:buFont typeface="Wingdings,Sans-Serif"/>
                        <a:buChar char="§"/>
                      </a:pPr>
                      <a:endParaRPr lang="en-US" sz="1600" b="0" i="0" u="none" strike="noStrike" cap="none" normalizeH="0" baseline="0" noProof="0" dirty="0">
                        <a:ln>
                          <a:noFill/>
                        </a:ln>
                        <a:solidFill>
                          <a:srgbClr val="000000"/>
                        </a:solidFill>
                        <a:effectLst/>
                        <a:latin typeface="Avenir Next LT Pro"/>
                      </a:endParaRPr>
                    </a:p>
                  </a:txBody>
                  <a:tcPr marL="84410" marR="84410" marT="45730" marB="457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099"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FED"/>
                    </a:solidFill>
                  </a:tcPr>
                </a:tc>
                <a:extLst>
                  <a:ext uri="{0D108BD9-81ED-4DB2-BD59-A6C34878D82A}">
                    <a16:rowId xmlns:a16="http://schemas.microsoft.com/office/drawing/2014/main" val="3298826526"/>
                  </a:ext>
                </a:extLst>
              </a:tr>
              <a:tr h="1528722">
                <a:tc>
                  <a:txBody>
                    <a:bodyPr/>
                    <a:lstStyle/>
                    <a:p>
                      <a:pPr marL="285750" marR="0" lvl="0" indent="-285750" algn="l">
                        <a:lnSpc>
                          <a:spcPct val="120000"/>
                        </a:lnSpc>
                        <a:spcBef>
                          <a:spcPts val="0"/>
                        </a:spcBef>
                        <a:spcAft>
                          <a:spcPts val="0"/>
                        </a:spcAft>
                        <a:buClr>
                          <a:srgbClr val="000000"/>
                        </a:buClr>
                        <a:buFont typeface="Wingdings,Sans-Serif"/>
                        <a:buChar char="§"/>
                      </a:pPr>
                      <a:r>
                        <a:rPr lang="en-US" sz="1100" b="0" i="0"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Prioritize large categories of emissions</a:t>
                      </a:r>
                    </a:p>
                    <a:p>
                      <a:pPr marL="285750" marR="0" lvl="0" indent="-285750" algn="l">
                        <a:lnSpc>
                          <a:spcPct val="120000"/>
                        </a:lnSpc>
                        <a:spcBef>
                          <a:spcPts val="0"/>
                        </a:spcBef>
                        <a:spcAft>
                          <a:spcPts val="0"/>
                        </a:spcAft>
                        <a:buClr>
                          <a:srgbClr val="000000"/>
                        </a:buClr>
                        <a:buFont typeface="Wingdings,Sans-Serif"/>
                        <a:buChar char="§"/>
                      </a:pPr>
                      <a:r>
                        <a:rPr lang="en-US" sz="1100" b="0" i="0" u="none" strike="noStrike" cap="none" normalizeH="0" baseline="0" noProof="0" dirty="0">
                          <a:ln>
                            <a:noFill/>
                          </a:ln>
                          <a:effectLst/>
                          <a:latin typeface="Arial" panose="020B0604020202020204" pitchFamily="34" charset="0"/>
                          <a:cs typeface="Arial" panose="020B0604020202020204" pitchFamily="34" charset="0"/>
                        </a:rPr>
                        <a:t>Data granularity allows for implementation and monitoring of GHG reduction levers</a:t>
                      </a:r>
                    </a:p>
                    <a:p>
                      <a:pPr marL="285750" marR="0" lvl="0" indent="-285750" algn="l">
                        <a:lnSpc>
                          <a:spcPct val="120000"/>
                        </a:lnSpc>
                        <a:spcBef>
                          <a:spcPts val="0"/>
                        </a:spcBef>
                        <a:spcAft>
                          <a:spcPts val="0"/>
                        </a:spcAft>
                        <a:buClr>
                          <a:srgbClr val="000000"/>
                        </a:buClr>
                        <a:buFont typeface="Wingdings,Sans-Serif"/>
                        <a:buChar char="§"/>
                      </a:pPr>
                      <a:r>
                        <a:rPr lang="en-US" sz="1100" b="0" i="0"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Feasible GHG reduction levers exist and can be implemented in the near-term</a:t>
                      </a:r>
                    </a:p>
                    <a:p>
                      <a:pPr marL="285750" marR="0" lvl="0" indent="-285750" algn="l">
                        <a:lnSpc>
                          <a:spcPct val="120000"/>
                        </a:lnSpc>
                        <a:spcBef>
                          <a:spcPts val="0"/>
                        </a:spcBef>
                        <a:spcAft>
                          <a:spcPts val="0"/>
                        </a:spcAft>
                        <a:buClr>
                          <a:srgbClr val="000000"/>
                        </a:buClr>
                        <a:buFont typeface="Wingdings,Sans-Serif"/>
                        <a:buChar char="§"/>
                      </a:pPr>
                      <a:r>
                        <a:rPr lang="en-US" sz="1100" b="0" i="0"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There is high confidence that GHG reductions can be achieved in selected categories</a:t>
                      </a:r>
                    </a:p>
                  </a:txBody>
                  <a:tcPr marL="63308" marR="63308" marT="34298" marB="342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5750" marR="0" lvl="0" indent="-285750" algn="l">
                        <a:lnSpc>
                          <a:spcPct val="120000"/>
                        </a:lnSpc>
                        <a:spcBef>
                          <a:spcPts val="0"/>
                        </a:spcBef>
                        <a:spcAft>
                          <a:spcPts val="0"/>
                        </a:spcAft>
                        <a:buClr>
                          <a:srgbClr val="000000"/>
                        </a:buClr>
                        <a:buFont typeface="Wingdings,Sans-Serif"/>
                        <a:buChar char="§"/>
                      </a:pPr>
                      <a:endParaRPr lang="en-US" sz="1100" b="0" i="0" u="none" strike="noStrike" cap="none" normalizeH="0" baseline="0" noProof="0" dirty="0">
                        <a:ln>
                          <a:noFill/>
                        </a:ln>
                        <a:solidFill>
                          <a:srgbClr val="000000"/>
                        </a:solidFill>
                        <a:effectLst/>
                        <a:highlight>
                          <a:srgbClr val="FFFF00"/>
                        </a:highlight>
                        <a:latin typeface="Avenir Next LT Pro"/>
                      </a:endParaRPr>
                    </a:p>
                  </a:txBody>
                  <a:tcPr marL="63308" marR="63308" marT="34298" marB="342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auto" latinLnBrk="0" hangingPunct="1">
                        <a:lnSpc>
                          <a:spcPct val="120000"/>
                        </a:lnSpc>
                        <a:spcBef>
                          <a:spcPts val="0"/>
                        </a:spcBef>
                        <a:spcAft>
                          <a:spcPts val="0"/>
                        </a:spcAft>
                        <a:buClr>
                          <a:srgbClr val="000000"/>
                        </a:buClr>
                        <a:buSzTx/>
                        <a:buFont typeface="Wingdings,Sans-Serif"/>
                        <a:buChar char="§"/>
                        <a:tabLst/>
                        <a:defRPr/>
                      </a:pPr>
                      <a:r>
                        <a:rPr lang="en-US" sz="1100" b="0" i="0"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May exclude categories that are not material</a:t>
                      </a:r>
                    </a:p>
                    <a:p>
                      <a:pPr marL="285750" marR="0" lvl="0" indent="-285750" algn="l">
                        <a:lnSpc>
                          <a:spcPct val="120000"/>
                        </a:lnSpc>
                        <a:spcBef>
                          <a:spcPts val="0"/>
                        </a:spcBef>
                        <a:spcAft>
                          <a:spcPts val="0"/>
                        </a:spcAft>
                        <a:buClr>
                          <a:srgbClr val="000000"/>
                        </a:buClr>
                        <a:buFont typeface="Wingdings,Sans-Serif"/>
                        <a:buChar char="§"/>
                      </a:pPr>
                      <a:endParaRPr lang="en-US" sz="1100" b="0" i="0" u="none" strike="noStrike" cap="none" normalizeH="0" baseline="0" noProof="0" dirty="0">
                        <a:ln>
                          <a:noFill/>
                        </a:ln>
                        <a:solidFill>
                          <a:srgbClr val="000000"/>
                        </a:solidFill>
                        <a:effectLst/>
                        <a:highlight>
                          <a:srgbClr val="FFFF00"/>
                        </a:highlight>
                        <a:latin typeface="Avenir Next LT Pro"/>
                      </a:endParaRPr>
                    </a:p>
                  </a:txBody>
                  <a:tcPr marL="63308" marR="63308" marT="34298" marB="342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lvl="0" indent="0" algn="l">
                        <a:lnSpc>
                          <a:spcPct val="120000"/>
                        </a:lnSpc>
                        <a:spcBef>
                          <a:spcPts val="0"/>
                        </a:spcBef>
                        <a:spcAft>
                          <a:spcPts val="0"/>
                        </a:spcAft>
                        <a:buFont typeface="Wingdings,Sans-Serif"/>
                        <a:buNone/>
                      </a:pPr>
                      <a:endParaRPr lang="en-US" sz="1200" b="0" i="0" u="none" strike="noStrike" cap="none" normalizeH="0" baseline="0" noProof="0" dirty="0">
                        <a:ln>
                          <a:noFill/>
                        </a:ln>
                        <a:solidFill>
                          <a:srgbClr val="000000"/>
                        </a:solidFill>
                        <a:effectLst/>
                        <a:latin typeface="Avenir Next LT Pro"/>
                      </a:endParaRPr>
                    </a:p>
                  </a:txBody>
                  <a:tcPr marL="63308" marR="63308" marT="34298" marB="342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10" name="Group 9">
            <a:extLst>
              <a:ext uri="{FF2B5EF4-FFF2-40B4-BE49-F238E27FC236}">
                <a16:creationId xmlns:a16="http://schemas.microsoft.com/office/drawing/2014/main" id="{56110E13-02A4-2DF6-BA35-5C3F764AEB12}"/>
              </a:ext>
            </a:extLst>
          </p:cNvPr>
          <p:cNvGrpSpPr/>
          <p:nvPr/>
        </p:nvGrpSpPr>
        <p:grpSpPr>
          <a:xfrm>
            <a:off x="2545701" y="1633923"/>
            <a:ext cx="8241143" cy="557812"/>
            <a:chOff x="601905" y="262091"/>
            <a:chExt cx="10988190" cy="743749"/>
          </a:xfrm>
          <a:solidFill>
            <a:schemeClr val="accent1"/>
          </a:solidFill>
        </p:grpSpPr>
        <p:sp>
          <p:nvSpPr>
            <p:cNvPr id="11" name="Rectangle 10">
              <a:extLst>
                <a:ext uri="{FF2B5EF4-FFF2-40B4-BE49-F238E27FC236}">
                  <a16:creationId xmlns:a16="http://schemas.microsoft.com/office/drawing/2014/main" id="{5F709E4E-9C7D-9B95-32A5-CCB72DB8646B}"/>
                </a:ext>
              </a:extLst>
            </p:cNvPr>
            <p:cNvSpPr/>
            <p:nvPr/>
          </p:nvSpPr>
          <p:spPr>
            <a:xfrm>
              <a:off x="601905" y="262091"/>
              <a:ext cx="10988190" cy="74374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dirty="0">
                  <a:solidFill>
                    <a:schemeClr val="bg1"/>
                  </a:solidFill>
                  <a:latin typeface="+mj-lt"/>
                </a:rPr>
                <a:t>Boundary</a:t>
              </a:r>
              <a:r>
                <a:rPr lang="en-US" sz="2400" dirty="0">
                  <a:solidFill>
                    <a:schemeClr val="bg1"/>
                  </a:solidFill>
                  <a:latin typeface="+mj-lt"/>
                </a:rPr>
                <a:t>: What Should be Included?	</a:t>
              </a:r>
            </a:p>
          </p:txBody>
        </p:sp>
        <p:pic>
          <p:nvPicPr>
            <p:cNvPr id="12" name="Graphic 11" descr="Fence with solid fill">
              <a:extLst>
                <a:ext uri="{FF2B5EF4-FFF2-40B4-BE49-F238E27FC236}">
                  <a16:creationId xmlns:a16="http://schemas.microsoft.com/office/drawing/2014/main" id="{C1EE9510-D8A8-15CC-0B0F-55EF485BE5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6346" y="262091"/>
              <a:ext cx="743749" cy="743749"/>
            </a:xfrm>
            <a:prstGeom prst="rect">
              <a:avLst/>
            </a:prstGeom>
          </p:spPr>
        </p:pic>
      </p:grpSp>
      <p:pic>
        <p:nvPicPr>
          <p:cNvPr id="13" name="Picture 12">
            <a:extLst>
              <a:ext uri="{FF2B5EF4-FFF2-40B4-BE49-F238E27FC236}">
                <a16:creationId xmlns:a16="http://schemas.microsoft.com/office/drawing/2014/main" id="{7E08598B-30D9-671E-4946-DFCD9075A8FC}"/>
              </a:ext>
            </a:extLst>
          </p:cNvPr>
          <p:cNvPicPr>
            <a:picLocks noChangeAspect="1"/>
          </p:cNvPicPr>
          <p:nvPr/>
        </p:nvPicPr>
        <p:blipFill>
          <a:blip r:embed="rId5"/>
          <a:stretch>
            <a:fillRect/>
          </a:stretch>
        </p:blipFill>
        <p:spPr>
          <a:xfrm>
            <a:off x="6297737" y="4799989"/>
            <a:ext cx="1415670" cy="1081057"/>
          </a:xfrm>
          <a:prstGeom prst="rect">
            <a:avLst/>
          </a:prstGeom>
        </p:spPr>
      </p:pic>
      <p:pic>
        <p:nvPicPr>
          <p:cNvPr id="14" name="Picture 13">
            <a:extLst>
              <a:ext uri="{FF2B5EF4-FFF2-40B4-BE49-F238E27FC236}">
                <a16:creationId xmlns:a16="http://schemas.microsoft.com/office/drawing/2014/main" id="{C62AE924-6B05-DC0A-77A8-F5BA80A287A6}"/>
              </a:ext>
            </a:extLst>
          </p:cNvPr>
          <p:cNvPicPr>
            <a:picLocks noChangeAspect="1"/>
          </p:cNvPicPr>
          <p:nvPr/>
        </p:nvPicPr>
        <p:blipFill>
          <a:blip r:embed="rId6"/>
          <a:stretch>
            <a:fillRect/>
          </a:stretch>
        </p:blipFill>
        <p:spPr>
          <a:xfrm>
            <a:off x="9477252" y="4797509"/>
            <a:ext cx="1182740" cy="1050344"/>
          </a:xfrm>
          <a:prstGeom prst="rect">
            <a:avLst/>
          </a:prstGeom>
        </p:spPr>
      </p:pic>
      <p:pic>
        <p:nvPicPr>
          <p:cNvPr id="15" name="Picture 14">
            <a:extLst>
              <a:ext uri="{FF2B5EF4-FFF2-40B4-BE49-F238E27FC236}">
                <a16:creationId xmlns:a16="http://schemas.microsoft.com/office/drawing/2014/main" id="{FBDE4C49-4120-955C-239E-A108380D9078}"/>
              </a:ext>
            </a:extLst>
          </p:cNvPr>
          <p:cNvPicPr>
            <a:picLocks noChangeAspect="1"/>
          </p:cNvPicPr>
          <p:nvPr/>
        </p:nvPicPr>
        <p:blipFill>
          <a:blip r:embed="rId7"/>
          <a:stretch>
            <a:fillRect/>
          </a:stretch>
        </p:blipFill>
        <p:spPr>
          <a:xfrm>
            <a:off x="9443806" y="2743174"/>
            <a:ext cx="1216187" cy="1050343"/>
          </a:xfrm>
          <a:prstGeom prst="rect">
            <a:avLst/>
          </a:prstGeom>
        </p:spPr>
      </p:pic>
      <p:pic>
        <p:nvPicPr>
          <p:cNvPr id="2" name="Graphic 1" descr="Fence with solid fill">
            <a:extLst>
              <a:ext uri="{FF2B5EF4-FFF2-40B4-BE49-F238E27FC236}">
                <a16:creationId xmlns:a16="http://schemas.microsoft.com/office/drawing/2014/main" id="{CB55A05D-CAA8-750E-D0CC-8D45418ABB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51899" y="1655333"/>
            <a:ext cx="536402" cy="536402"/>
          </a:xfrm>
          <a:prstGeom prst="rect">
            <a:avLst/>
          </a:prstGeom>
        </p:spPr>
      </p:pic>
    </p:spTree>
    <p:extLst>
      <p:ext uri="{BB962C8B-B14F-4D97-AF65-F5344CB8AC3E}">
        <p14:creationId xmlns:p14="http://schemas.microsoft.com/office/powerpoint/2010/main" val="2385611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F0A894-81ED-9A63-885E-0D6A89541560}"/>
              </a:ext>
            </a:extLst>
          </p:cNvPr>
          <p:cNvSpPr>
            <a:spLocks noGrp="1"/>
          </p:cNvSpPr>
          <p:nvPr>
            <p:ph type="title"/>
          </p:nvPr>
        </p:nvSpPr>
        <p:spPr/>
        <p:txBody>
          <a:bodyPr/>
          <a:lstStyle/>
          <a:p>
            <a:r>
              <a:rPr lang="en-US" dirty="0"/>
              <a:t>Method Considerations</a:t>
            </a:r>
          </a:p>
        </p:txBody>
      </p:sp>
      <p:graphicFrame>
        <p:nvGraphicFramePr>
          <p:cNvPr id="4" name="Table 3">
            <a:extLst>
              <a:ext uri="{FF2B5EF4-FFF2-40B4-BE49-F238E27FC236}">
                <a16:creationId xmlns:a16="http://schemas.microsoft.com/office/drawing/2014/main" id="{1B564E2A-0FEE-8814-EFA0-34C429BF37DC}"/>
              </a:ext>
            </a:extLst>
          </p:cNvPr>
          <p:cNvGraphicFramePr>
            <a:graphicFrameLocks noGrp="1"/>
          </p:cNvGraphicFramePr>
          <p:nvPr>
            <p:extLst>
              <p:ext uri="{D42A27DB-BD31-4B8C-83A1-F6EECF244321}">
                <p14:modId xmlns:p14="http://schemas.microsoft.com/office/powerpoint/2010/main" val="1597378868"/>
              </p:ext>
            </p:extLst>
          </p:nvPr>
        </p:nvGraphicFramePr>
        <p:xfrm>
          <a:off x="2349055" y="1816520"/>
          <a:ext cx="8170985" cy="4762616"/>
        </p:xfrm>
        <a:graphic>
          <a:graphicData uri="http://schemas.openxmlformats.org/drawingml/2006/table">
            <a:tbl>
              <a:tblPr firstRow="1" firstCol="1" bandRow="1">
                <a:tableStyleId>{5C22544A-7EE6-4342-B048-85BDC9FD1C3A}</a:tableStyleId>
              </a:tblPr>
              <a:tblGrid>
                <a:gridCol w="954182">
                  <a:extLst>
                    <a:ext uri="{9D8B030D-6E8A-4147-A177-3AD203B41FA5}">
                      <a16:colId xmlns:a16="http://schemas.microsoft.com/office/drawing/2014/main" val="593954294"/>
                    </a:ext>
                  </a:extLst>
                </a:gridCol>
                <a:gridCol w="3036871">
                  <a:extLst>
                    <a:ext uri="{9D8B030D-6E8A-4147-A177-3AD203B41FA5}">
                      <a16:colId xmlns:a16="http://schemas.microsoft.com/office/drawing/2014/main" val="20001"/>
                    </a:ext>
                  </a:extLst>
                </a:gridCol>
                <a:gridCol w="4179932">
                  <a:extLst>
                    <a:ext uri="{9D8B030D-6E8A-4147-A177-3AD203B41FA5}">
                      <a16:colId xmlns:a16="http://schemas.microsoft.com/office/drawing/2014/main" val="1869192735"/>
                    </a:ext>
                  </a:extLst>
                </a:gridCol>
              </a:tblGrid>
              <a:tr h="337234">
                <a:tc>
                  <a:txBody>
                    <a:bodyPr/>
                    <a:lstStyle/>
                    <a:p>
                      <a:pPr algn="ctr">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Target Type</a:t>
                      </a:r>
                    </a:p>
                  </a:txBody>
                  <a:tcPr marL="68580" marR="68580" marT="0" marB="0" anchor="ctr">
                    <a:solidFill>
                      <a:schemeClr val="bg2">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Calibri" panose="020F0502020204030204" pitchFamily="34" charset="0"/>
                          <a:cs typeface="Arial" panose="020B0604020202020204" pitchFamily="34" charset="0"/>
                        </a:rPr>
                        <a:t>Pros</a:t>
                      </a:r>
                    </a:p>
                  </a:txBody>
                  <a:tcPr marL="68580" marR="68580" marT="0" marB="0" anchor="ctr">
                    <a:solidFill>
                      <a:schemeClr val="bg2">
                        <a:lumMod val="50000"/>
                      </a:schemeClr>
                    </a:solidFill>
                  </a:tcPr>
                </a:tc>
                <a:tc>
                  <a:txBody>
                    <a:bodyPr/>
                    <a:lstStyle/>
                    <a:p>
                      <a:pPr algn="ctr">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Cons</a:t>
                      </a:r>
                    </a:p>
                  </a:txBody>
                  <a:tcPr marL="68580" marR="68580" marT="0" marB="0" anchor="ctr">
                    <a:solidFill>
                      <a:schemeClr val="bg2">
                        <a:lumMod val="50000"/>
                      </a:schemeClr>
                    </a:solidFill>
                  </a:tcPr>
                </a:tc>
                <a:extLst>
                  <a:ext uri="{0D108BD9-81ED-4DB2-BD59-A6C34878D82A}">
                    <a16:rowId xmlns:a16="http://schemas.microsoft.com/office/drawing/2014/main" val="843389672"/>
                  </a:ext>
                </a:extLst>
              </a:tr>
              <a:tr h="825961">
                <a:tc>
                  <a:txBody>
                    <a:bodyPr/>
                    <a:lstStyle/>
                    <a:p>
                      <a:pPr marL="0" algn="ctr" defTabSz="457200" rtl="0" eaLnBrk="1" latinLnBrk="0" hangingPunct="1">
                        <a:spcAft>
                          <a:spcPts val="0"/>
                        </a:spcAft>
                      </a:pPr>
                      <a:r>
                        <a:rPr lang="en-US" sz="11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Absolute</a:t>
                      </a:r>
                    </a:p>
                  </a:txBody>
                  <a:tcPr marL="68580" marR="68580" marT="0" marB="0" anchor="ctr">
                    <a:solidFill>
                      <a:schemeClr val="bg1">
                        <a:lumMod val="85000"/>
                      </a:schemeClr>
                    </a:solidFill>
                  </a:tcPr>
                </a:tc>
                <a:tc>
                  <a:txBody>
                    <a:bodyPr/>
                    <a:lstStyle/>
                    <a:p>
                      <a:pPr marL="171450" indent="-171450">
                        <a:lnSpc>
                          <a:spcPct val="110000"/>
                        </a:lnSpc>
                        <a:spcBef>
                          <a:spcPts val="0"/>
                        </a:spcBef>
                        <a:spcAft>
                          <a:spcPts val="0"/>
                        </a:spcAft>
                        <a:buClr>
                          <a:schemeClr val="accent1"/>
                        </a:buClr>
                        <a:buFont typeface="Wingdings" panose="05000000000000000000" pitchFamily="2" charset="2"/>
                        <a:buChar char="§"/>
                      </a:pPr>
                      <a:r>
                        <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Designed to reduce absolute quantity of emissions</a:t>
                      </a:r>
                    </a:p>
                    <a:p>
                      <a:pPr marL="171450" indent="-171450">
                        <a:lnSpc>
                          <a:spcPct val="110000"/>
                        </a:lnSpc>
                        <a:spcBef>
                          <a:spcPts val="0"/>
                        </a:spcBef>
                        <a:spcAft>
                          <a:spcPts val="0"/>
                        </a:spcAft>
                        <a:buClr>
                          <a:schemeClr val="accent1"/>
                        </a:buClr>
                        <a:buFont typeface="Wingdings" panose="05000000000000000000" pitchFamily="2" charset="2"/>
                        <a:buChar char="§"/>
                      </a:pPr>
                      <a:r>
                        <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Easy to communicate, transparent, and demonstrates strong ambition</a:t>
                      </a:r>
                    </a:p>
                    <a:p>
                      <a:pPr marL="171450" marR="0" lvl="0" indent="-171450" algn="l" defTabSz="9144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Lower data requirement, straightforward approach</a:t>
                      </a:r>
                    </a:p>
                  </a:txBody>
                  <a:tcPr marL="68580" marR="68580" marT="0" marB="0" anchor="ctr">
                    <a:solidFill>
                      <a:schemeClr val="bg1">
                        <a:lumMod val="95000"/>
                      </a:schemeClr>
                    </a:solidFill>
                  </a:tcPr>
                </a:tc>
                <a:tc>
                  <a:txBody>
                    <a:bodyPr/>
                    <a:lstStyle/>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a:solidFill>
                            <a:schemeClr val="tx1"/>
                          </a:solidFill>
                          <a:effectLst/>
                          <a:latin typeface="Arial" panose="020B0604020202020204" pitchFamily="34" charset="0"/>
                          <a:ea typeface="Calibri" panose="020F0502020204030204" pitchFamily="34" charset="0"/>
                          <a:cs typeface="Arial" panose="020B0604020202020204" pitchFamily="34" charset="0"/>
                        </a:rPr>
                        <a:t>Does not allow for comparison of GHG intensity among peers</a:t>
                      </a:r>
                    </a:p>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a:solidFill>
                            <a:schemeClr val="tx1"/>
                          </a:solidFill>
                          <a:effectLst/>
                          <a:latin typeface="Arial" panose="020B0604020202020204" pitchFamily="34" charset="0"/>
                          <a:ea typeface="Calibri" panose="020F0502020204030204" pitchFamily="34" charset="0"/>
                          <a:cs typeface="Arial" panose="020B0604020202020204" pitchFamily="34" charset="0"/>
                        </a:rPr>
                        <a:t>Does not communicate impact of efficiency improvements (reductions may result from decrease in production rather than improvements in performance)</a:t>
                      </a:r>
                    </a:p>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a:solidFill>
                            <a:schemeClr val="tx1"/>
                          </a:solidFill>
                          <a:effectLst/>
                          <a:latin typeface="Arial" panose="020B0604020202020204" pitchFamily="34" charset="0"/>
                          <a:ea typeface="Calibri" panose="020F0502020204030204" pitchFamily="34" charset="0"/>
                          <a:cs typeface="Arial" panose="020B0604020202020204" pitchFamily="34" charset="0"/>
                        </a:rPr>
                        <a:t>Target may be more challenging to achieve if the company grows and growth is linked to GHG emissions</a:t>
                      </a:r>
                    </a:p>
                  </a:txBody>
                  <a:tcPr marL="68580" marR="68580" marT="0" marB="0" anchor="ctr">
                    <a:solidFill>
                      <a:schemeClr val="bg1">
                        <a:lumMod val="95000"/>
                      </a:schemeClr>
                    </a:solidFill>
                  </a:tcPr>
                </a:tc>
                <a:extLst>
                  <a:ext uri="{0D108BD9-81ED-4DB2-BD59-A6C34878D82A}">
                    <a16:rowId xmlns:a16="http://schemas.microsoft.com/office/drawing/2014/main" val="1587249587"/>
                  </a:ext>
                </a:extLst>
              </a:tr>
              <a:tr h="825961">
                <a:tc>
                  <a:txBody>
                    <a:bodyPr/>
                    <a:lstStyle/>
                    <a:p>
                      <a:pPr marL="0" algn="ctr" defTabSz="457200" rtl="0" eaLnBrk="1" latinLnBrk="0" hangingPunct="1">
                        <a:spcAft>
                          <a:spcPts val="0"/>
                        </a:spcAft>
                      </a:pPr>
                      <a:r>
                        <a:rPr lang="en-US" sz="11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Renewable Electricity (scope 2 only)</a:t>
                      </a:r>
                    </a:p>
                  </a:txBody>
                  <a:tcPr marL="68580" marR="68580" marT="0" marB="0" anchor="ctr">
                    <a:solidFill>
                      <a:schemeClr val="bg1">
                        <a:lumMod val="85000"/>
                      </a:schemeClr>
                    </a:solidFill>
                  </a:tcPr>
                </a:tc>
                <a:tc>
                  <a:txBody>
                    <a:bodyPr/>
                    <a:lstStyle/>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Straightforward to set</a:t>
                      </a:r>
                    </a:p>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Levers to achieve the target are clear </a:t>
                      </a:r>
                    </a:p>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Good option for companies with large scope </a:t>
                      </a:r>
                      <a:r>
                        <a:rPr lang="en-US" sz="900" i="0">
                          <a:solidFill>
                            <a:schemeClr val="tx1"/>
                          </a:solidFill>
                          <a:effectLst/>
                          <a:latin typeface="Arial" panose="020B0604020202020204" pitchFamily="34" charset="0"/>
                          <a:ea typeface="Calibri" panose="020F0502020204030204" pitchFamily="34" charset="0"/>
                          <a:cs typeface="Arial" panose="020B0604020202020204" pitchFamily="34" charset="0"/>
                        </a:rPr>
                        <a:t>2 footprints</a:t>
                      </a:r>
                      <a:endPar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If company’s scope 2 emissions aren’t the majority, it may not address their entire scope 1 and 2 requirements</a:t>
                      </a:r>
                    </a:p>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May need to supplement with other scope 1 reduction levers</a:t>
                      </a:r>
                    </a:p>
                  </a:txBody>
                  <a:tcPr marL="68580" marR="68580" marT="0" marB="0" anchor="ctr">
                    <a:solidFill>
                      <a:schemeClr val="bg1">
                        <a:lumMod val="95000"/>
                      </a:schemeClr>
                    </a:solidFill>
                  </a:tcPr>
                </a:tc>
                <a:extLst>
                  <a:ext uri="{0D108BD9-81ED-4DB2-BD59-A6C34878D82A}">
                    <a16:rowId xmlns:a16="http://schemas.microsoft.com/office/drawing/2014/main" val="1569720652"/>
                  </a:ext>
                </a:extLst>
              </a:tr>
              <a:tr h="825961">
                <a:tc>
                  <a:txBody>
                    <a:bodyPr/>
                    <a:lstStyle/>
                    <a:p>
                      <a:pPr marL="0" algn="ctr" defTabSz="457200" rtl="0" eaLnBrk="1" latinLnBrk="0" hangingPunct="1">
                        <a:spcAft>
                          <a:spcPts val="0"/>
                        </a:spcAft>
                      </a:pPr>
                      <a:r>
                        <a:rPr lang="en-US" sz="1100" b="0" i="0" kern="1200">
                          <a:solidFill>
                            <a:schemeClr val="tx1"/>
                          </a:solidFill>
                          <a:effectLst/>
                          <a:latin typeface="Arial" panose="020B0604020202020204" pitchFamily="34" charset="0"/>
                          <a:ea typeface="Calibri" panose="020F0502020204030204" pitchFamily="34" charset="0"/>
                          <a:cs typeface="Arial" panose="020B0604020202020204" pitchFamily="34" charset="0"/>
                        </a:rPr>
                        <a:t>Physical Intensity (scope 3 only)</a:t>
                      </a:r>
                    </a:p>
                  </a:txBody>
                  <a:tcPr marL="68580" marR="68580" marT="0" marB="0" anchor="ctr">
                    <a:solidFill>
                      <a:schemeClr val="bg1">
                        <a:lumMod val="85000"/>
                      </a:schemeClr>
                    </a:solidFill>
                  </a:tcPr>
                </a:tc>
                <a:tc>
                  <a:txBody>
                    <a:bodyPr/>
                    <a:lstStyle/>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a:solidFill>
                            <a:schemeClr val="tx1"/>
                          </a:solidFill>
                          <a:effectLst/>
                          <a:latin typeface="Arial" panose="020B0604020202020204" pitchFamily="34" charset="0"/>
                          <a:ea typeface="Calibri" panose="020F0502020204030204" pitchFamily="34" charset="0"/>
                          <a:cs typeface="Arial" panose="020B0604020202020204" pitchFamily="34" charset="0"/>
                        </a:rPr>
                        <a:t>Allows for comparison among peers and can track performance over time</a:t>
                      </a:r>
                    </a:p>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a:solidFill>
                            <a:schemeClr val="tx1"/>
                          </a:solidFill>
                          <a:effectLst/>
                          <a:latin typeface="Arial" panose="020B0604020202020204" pitchFamily="34" charset="0"/>
                          <a:ea typeface="Calibri" panose="020F0502020204030204" pitchFamily="34" charset="0"/>
                          <a:cs typeface="Arial" panose="020B0604020202020204" pitchFamily="34" charset="0"/>
                        </a:rPr>
                        <a:t>Reflects GHG performance and efficiency improvements independent of business growth or decline</a:t>
                      </a:r>
                    </a:p>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a:solidFill>
                            <a:schemeClr val="tx1"/>
                          </a:solidFill>
                          <a:effectLst/>
                          <a:latin typeface="Arial" panose="020B0604020202020204" pitchFamily="34" charset="0"/>
                          <a:ea typeface="Calibri" panose="020F0502020204030204" pitchFamily="34" charset="0"/>
                          <a:cs typeface="Arial" panose="020B0604020202020204" pitchFamily="34" charset="0"/>
                        </a:rPr>
                        <a:t>Potentially more in line with internal progress tracking</a:t>
                      </a:r>
                    </a:p>
                  </a:txBody>
                  <a:tcPr marL="68580" marR="68580" marT="0" marB="0" anchor="ctr">
                    <a:solidFill>
                      <a:schemeClr val="bg1">
                        <a:lumMod val="95000"/>
                      </a:schemeClr>
                    </a:solidFill>
                  </a:tcPr>
                </a:tc>
                <a:tc>
                  <a:txBody>
                    <a:bodyPr/>
                    <a:lstStyle/>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Higher data requirement (e.g., units of product, mass of raw material, floor space)</a:t>
                      </a:r>
                    </a:p>
                    <a:p>
                      <a:pPr marL="171450" marR="0" lvl="0" indent="-171450" algn="l" defTabSz="457200" rtl="0" eaLnBrk="1" fontAlgn="auto" latinLnBrk="0" hangingPunct="1">
                        <a:lnSpc>
                          <a:spcPct val="110000"/>
                        </a:lnSpc>
                        <a:spcBef>
                          <a:spcPts val="0"/>
                        </a:spcBef>
                        <a:spcAft>
                          <a:spcPts val="0"/>
                        </a:spcAft>
                        <a:buClr>
                          <a:schemeClr val="accent1"/>
                        </a:buClr>
                        <a:buSzTx/>
                        <a:buFont typeface="Wingdings" panose="05000000000000000000" pitchFamily="2" charset="2"/>
                        <a:buChar char="§"/>
                        <a:tabLst/>
                        <a:defRPr/>
                      </a:pPr>
                      <a:r>
                        <a:rPr lang="en-US" sz="9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Difficult for companies with diverse products and operations to define a single physical intensity common business metric</a:t>
                      </a:r>
                    </a:p>
                  </a:txBody>
                  <a:tcPr marL="68580" marR="68580" marT="0" marB="0" anchor="ctr">
                    <a:solidFill>
                      <a:schemeClr val="bg1">
                        <a:lumMod val="95000"/>
                      </a:schemeClr>
                    </a:solidFill>
                  </a:tcPr>
                </a:tc>
                <a:extLst>
                  <a:ext uri="{0D108BD9-81ED-4DB2-BD59-A6C34878D82A}">
                    <a16:rowId xmlns:a16="http://schemas.microsoft.com/office/drawing/2014/main" val="4060173007"/>
                  </a:ext>
                </a:extLst>
              </a:tr>
              <a:tr h="945677">
                <a:tc>
                  <a:txBody>
                    <a:bodyPr/>
                    <a:lstStyle/>
                    <a:p>
                      <a:pPr marL="0" algn="ctr" defTabSz="457200" rtl="0" eaLnBrk="1" latinLnBrk="0" hangingPunct="1">
                        <a:spcAft>
                          <a:spcPts val="0"/>
                        </a:spcAft>
                      </a:pPr>
                      <a:r>
                        <a:rPr lang="en-US" sz="1100" b="0" i="0" kern="1200">
                          <a:solidFill>
                            <a:schemeClr val="tx1"/>
                          </a:solidFill>
                          <a:effectLst/>
                          <a:latin typeface="Arial" panose="020B0604020202020204" pitchFamily="34" charset="0"/>
                          <a:ea typeface="Calibri" panose="020F0502020204030204" pitchFamily="34" charset="0"/>
                          <a:cs typeface="Arial" panose="020B0604020202020204" pitchFamily="34" charset="0"/>
                        </a:rPr>
                        <a:t>Economic Intensity (scope 3 only)</a:t>
                      </a:r>
                    </a:p>
                  </a:txBody>
                  <a:tcPr marL="68580" marR="68580" marT="0" marB="0" anchor="ctr">
                    <a:solidFill>
                      <a:schemeClr val="bg1">
                        <a:lumMod val="85000"/>
                      </a:schemeClr>
                    </a:solidFill>
                  </a:tcPr>
                </a:tc>
                <a:tc>
                  <a:txBody>
                    <a:bodyPr/>
                    <a:lstStyle/>
                    <a:p>
                      <a:pPr marL="171450" indent="-171450">
                        <a:lnSpc>
                          <a:spcPct val="110000"/>
                        </a:lnSpc>
                        <a:spcBef>
                          <a:spcPts val="0"/>
                        </a:spcBef>
                        <a:spcAft>
                          <a:spcPts val="0"/>
                        </a:spcAft>
                        <a:buClr>
                          <a:schemeClr val="accent1"/>
                        </a:buClr>
                        <a:buFont typeface="Wingdings" panose="05000000000000000000" pitchFamily="2" charset="2"/>
                        <a:buChar char="§"/>
                      </a:pPr>
                      <a:r>
                        <a:rPr lang="en-US" sz="900" i="0">
                          <a:solidFill>
                            <a:schemeClr val="tx1"/>
                          </a:solidFill>
                          <a:effectLst/>
                          <a:latin typeface="Arial" panose="020B0604020202020204" pitchFamily="34" charset="0"/>
                          <a:ea typeface="Calibri" panose="020F0502020204030204" pitchFamily="34" charset="0"/>
                          <a:cs typeface="Arial" panose="020B0604020202020204" pitchFamily="34" charset="0"/>
                        </a:rPr>
                        <a:t>Allows for comparison among peers and can track performance over time</a:t>
                      </a:r>
                    </a:p>
                    <a:p>
                      <a:pPr marL="171450" indent="-171450">
                        <a:lnSpc>
                          <a:spcPct val="110000"/>
                        </a:lnSpc>
                        <a:spcBef>
                          <a:spcPts val="0"/>
                        </a:spcBef>
                        <a:spcAft>
                          <a:spcPts val="0"/>
                        </a:spcAft>
                        <a:buClr>
                          <a:schemeClr val="accent1"/>
                        </a:buClr>
                        <a:buFont typeface="Wingdings" panose="05000000000000000000" pitchFamily="2" charset="2"/>
                        <a:buChar char="§"/>
                      </a:pPr>
                      <a:r>
                        <a:rPr lang="en-US" sz="900" i="0">
                          <a:solidFill>
                            <a:schemeClr val="tx1"/>
                          </a:solidFill>
                          <a:effectLst/>
                          <a:latin typeface="Arial" panose="020B0604020202020204" pitchFamily="34" charset="0"/>
                          <a:ea typeface="Calibri" panose="020F0502020204030204" pitchFamily="34" charset="0"/>
                          <a:cs typeface="Arial" panose="020B0604020202020204" pitchFamily="34" charset="0"/>
                        </a:rPr>
                        <a:t>Provides more flexibility for companies that are prioritizing growth</a:t>
                      </a:r>
                    </a:p>
                    <a:p>
                      <a:pPr marL="171450" indent="-171450">
                        <a:lnSpc>
                          <a:spcPct val="110000"/>
                        </a:lnSpc>
                        <a:spcBef>
                          <a:spcPts val="0"/>
                        </a:spcBef>
                        <a:spcAft>
                          <a:spcPts val="0"/>
                        </a:spcAft>
                        <a:buClr>
                          <a:schemeClr val="accent1"/>
                        </a:buClr>
                        <a:buFont typeface="Wingdings" panose="05000000000000000000" pitchFamily="2" charset="2"/>
                        <a:buChar char="§"/>
                      </a:pPr>
                      <a:r>
                        <a:rPr lang="en-US" sz="900" i="0">
                          <a:solidFill>
                            <a:schemeClr val="tx1"/>
                          </a:solidFill>
                          <a:effectLst/>
                          <a:latin typeface="Arial" panose="020B0604020202020204" pitchFamily="34" charset="0"/>
                          <a:ea typeface="Calibri" panose="020F0502020204030204" pitchFamily="34" charset="0"/>
                          <a:cs typeface="Arial" panose="020B0604020202020204" pitchFamily="34" charset="0"/>
                        </a:rPr>
                        <a:t>Suitable for companies that generate diverse products and services</a:t>
                      </a:r>
                    </a:p>
                  </a:txBody>
                  <a:tcPr marL="68580" marR="68580" marT="0" marB="0" anchor="ctr">
                    <a:solidFill>
                      <a:schemeClr val="bg1">
                        <a:lumMod val="95000"/>
                      </a:schemeClr>
                    </a:solidFill>
                  </a:tcPr>
                </a:tc>
                <a:tc>
                  <a:txBody>
                    <a:bodyPr/>
                    <a:lstStyle/>
                    <a:p>
                      <a:pPr marL="171450" indent="-171450" algn="l" defTabSz="457200" rtl="0" eaLnBrk="1" latinLnBrk="0" hangingPunct="1">
                        <a:lnSpc>
                          <a:spcPct val="110000"/>
                        </a:lnSpc>
                        <a:spcBef>
                          <a:spcPts val="0"/>
                        </a:spcBef>
                        <a:spcAft>
                          <a:spcPts val="0"/>
                        </a:spcAft>
                        <a:buClr>
                          <a:schemeClr val="accent1"/>
                        </a:buClr>
                        <a:buFont typeface="Wingdings" panose="05000000000000000000" pitchFamily="2" charset="2"/>
                        <a:buChar char="§"/>
                      </a:pPr>
                      <a:r>
                        <a:rPr lang="en-US" sz="9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Subject to extrinsic factors that can result in changes to the carbon intensity but are not linked to actual emissions reductions (e.g., fluctuation of commodity prices, inflation)</a:t>
                      </a:r>
                    </a:p>
                    <a:p>
                      <a:pPr marL="171450" indent="-171450" algn="l" defTabSz="457200" rtl="0" eaLnBrk="1" latinLnBrk="0" hangingPunct="1">
                        <a:lnSpc>
                          <a:spcPct val="110000"/>
                        </a:lnSpc>
                        <a:spcBef>
                          <a:spcPts val="0"/>
                        </a:spcBef>
                        <a:spcAft>
                          <a:spcPts val="0"/>
                        </a:spcAft>
                        <a:buClr>
                          <a:schemeClr val="accent1"/>
                        </a:buClr>
                        <a:buFont typeface="Wingdings" panose="05000000000000000000" pitchFamily="2" charset="2"/>
                        <a:buChar char="§"/>
                      </a:pPr>
                      <a:r>
                        <a:rPr lang="en-US" sz="9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Viewed as a less robust method due to volatility of economic metrics and the method’s reliance on idealized conditions where all companies grow at the same rate equal to that of GDP</a:t>
                      </a:r>
                    </a:p>
                  </a:txBody>
                  <a:tcPr marL="68580" marR="68580" marT="0" marB="0" anchor="ctr">
                    <a:solidFill>
                      <a:schemeClr val="bg1">
                        <a:lumMod val="95000"/>
                      </a:schemeClr>
                    </a:solidFill>
                  </a:tcPr>
                </a:tc>
                <a:extLst>
                  <a:ext uri="{0D108BD9-81ED-4DB2-BD59-A6C34878D82A}">
                    <a16:rowId xmlns:a16="http://schemas.microsoft.com/office/drawing/2014/main" val="2851299408"/>
                  </a:ext>
                </a:extLst>
              </a:tr>
              <a:tr h="825961">
                <a:tc>
                  <a:txBody>
                    <a:bodyPr/>
                    <a:lstStyle/>
                    <a:p>
                      <a:pPr marL="0" indent="0" algn="ctr" defTabSz="539750" rtl="0" eaLnBrk="1" latinLnBrk="0" hangingPunct="1">
                        <a:spcAft>
                          <a:spcPts val="0"/>
                        </a:spcAft>
                      </a:pPr>
                      <a:r>
                        <a:rPr lang="en-US" sz="11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Supplier Engagement (scope 3 near-term only)</a:t>
                      </a:r>
                    </a:p>
                  </a:txBody>
                  <a:tcPr marL="68580" marR="68580" marT="0" marB="0" anchor="ctr">
                    <a:solidFill>
                      <a:schemeClr val="bg1">
                        <a:lumMod val="85000"/>
                      </a:schemeClr>
                    </a:solidFill>
                  </a:tcPr>
                </a:tc>
                <a:tc>
                  <a:txBody>
                    <a:bodyPr/>
                    <a:lstStyle/>
                    <a:p>
                      <a:pPr marL="171450" indent="-171450">
                        <a:lnSpc>
                          <a:spcPct val="110000"/>
                        </a:lnSpc>
                        <a:spcBef>
                          <a:spcPts val="0"/>
                        </a:spcBef>
                        <a:spcAft>
                          <a:spcPts val="0"/>
                        </a:spcAft>
                        <a:buClr>
                          <a:schemeClr val="accent1"/>
                        </a:buClr>
                        <a:buFont typeface="Wingdings" panose="05000000000000000000" pitchFamily="2" charset="2"/>
                        <a:buChar char="§"/>
                      </a:pPr>
                      <a:r>
                        <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Lower data requirement; enables action from companies with limited data or information on suitable reduction levers</a:t>
                      </a:r>
                    </a:p>
                    <a:p>
                      <a:pPr marL="171450" indent="-171450">
                        <a:lnSpc>
                          <a:spcPct val="110000"/>
                        </a:lnSpc>
                        <a:spcBef>
                          <a:spcPts val="0"/>
                        </a:spcBef>
                        <a:spcAft>
                          <a:spcPts val="0"/>
                        </a:spcAft>
                        <a:buClr>
                          <a:schemeClr val="accent1"/>
                        </a:buClr>
                        <a:buFont typeface="Wingdings" panose="05000000000000000000" pitchFamily="2" charset="2"/>
                        <a:buChar char="§"/>
                      </a:pPr>
                      <a:r>
                        <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Scales up the adoption of SBTs globally</a:t>
                      </a:r>
                    </a:p>
                  </a:txBody>
                  <a:tcPr marL="68580" marR="68580" marT="0" marB="0" anchor="ctr">
                    <a:solidFill>
                      <a:schemeClr val="bg1">
                        <a:lumMod val="95000"/>
                      </a:schemeClr>
                    </a:solidFill>
                  </a:tcPr>
                </a:tc>
                <a:tc>
                  <a:txBody>
                    <a:bodyPr/>
                    <a:lstStyle/>
                    <a:p>
                      <a:pPr marL="171450" indent="-171450" algn="l">
                        <a:lnSpc>
                          <a:spcPct val="110000"/>
                        </a:lnSpc>
                        <a:spcBef>
                          <a:spcPts val="0"/>
                        </a:spcBef>
                        <a:spcAft>
                          <a:spcPts val="0"/>
                        </a:spcAft>
                        <a:buClr>
                          <a:schemeClr val="accent1"/>
                        </a:buClr>
                        <a:buFont typeface="Wingdings" panose="05000000000000000000" pitchFamily="2" charset="2"/>
                        <a:buChar char="§"/>
                      </a:pPr>
                      <a:r>
                        <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Less transparency and certainty of real emissions reductions since the target metric is percentage of suppliers or customers engaged</a:t>
                      </a:r>
                    </a:p>
                    <a:p>
                      <a:pPr marL="171450" indent="-171450" algn="l">
                        <a:lnSpc>
                          <a:spcPct val="110000"/>
                        </a:lnSpc>
                        <a:spcBef>
                          <a:spcPts val="0"/>
                        </a:spcBef>
                        <a:spcAft>
                          <a:spcPts val="0"/>
                        </a:spcAft>
                        <a:buClr>
                          <a:schemeClr val="accent1"/>
                        </a:buClr>
                        <a:buFont typeface="Wingdings" panose="05000000000000000000" pitchFamily="2" charset="2"/>
                        <a:buChar char="§"/>
                      </a:pPr>
                      <a:r>
                        <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Available strategies to achieve targets are limited given that the target focuses on engagement</a:t>
                      </a:r>
                    </a:p>
                    <a:p>
                      <a:pPr marL="171450" indent="-171450" algn="l">
                        <a:lnSpc>
                          <a:spcPct val="110000"/>
                        </a:lnSpc>
                        <a:spcBef>
                          <a:spcPts val="0"/>
                        </a:spcBef>
                        <a:spcAft>
                          <a:spcPts val="0"/>
                        </a:spcAft>
                        <a:buClr>
                          <a:schemeClr val="accent1"/>
                        </a:buClr>
                        <a:buFont typeface="Wingdings" panose="05000000000000000000" pitchFamily="2" charset="2"/>
                        <a:buChar char="§"/>
                      </a:pPr>
                      <a:r>
                        <a:rPr lang="en-US" sz="9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No requirement for suppliers to set SBTi-approved SBTs</a:t>
                      </a:r>
                    </a:p>
                  </a:txBody>
                  <a:tcPr marL="68580" marR="68580" marT="0" marB="0" anchor="ctr">
                    <a:solidFill>
                      <a:schemeClr val="bg1">
                        <a:lumMod val="95000"/>
                      </a:schemeClr>
                    </a:solidFill>
                  </a:tcPr>
                </a:tc>
                <a:extLst>
                  <a:ext uri="{0D108BD9-81ED-4DB2-BD59-A6C34878D82A}">
                    <a16:rowId xmlns:a16="http://schemas.microsoft.com/office/drawing/2014/main" val="2525769479"/>
                  </a:ext>
                </a:extLst>
              </a:tr>
            </a:tbl>
          </a:graphicData>
        </a:graphic>
      </p:graphicFrame>
      <p:sp>
        <p:nvSpPr>
          <p:cNvPr id="6" name="Rectangle 5">
            <a:extLst>
              <a:ext uri="{FF2B5EF4-FFF2-40B4-BE49-F238E27FC236}">
                <a16:creationId xmlns:a16="http://schemas.microsoft.com/office/drawing/2014/main" id="{1666D97F-87AE-3ABF-84BE-0909C1D34CF9}"/>
              </a:ext>
            </a:extLst>
          </p:cNvPr>
          <p:cNvSpPr/>
          <p:nvPr/>
        </p:nvSpPr>
        <p:spPr>
          <a:xfrm>
            <a:off x="2349055" y="1191426"/>
            <a:ext cx="8241143" cy="5578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dirty="0">
                <a:solidFill>
                  <a:schemeClr val="bg1"/>
                </a:solidFill>
                <a:latin typeface="Arial" panose="020B0604020202020204" pitchFamily="34" charset="0"/>
                <a:cs typeface="Arial" panose="020B0604020202020204" pitchFamily="34" charset="0"/>
              </a:rPr>
              <a:t>Methods</a:t>
            </a:r>
            <a:r>
              <a:rPr lang="en-US" sz="2400" dirty="0">
                <a:solidFill>
                  <a:schemeClr val="bg1"/>
                </a:solidFill>
                <a:latin typeface="Arial" panose="020B0604020202020204" pitchFamily="34" charset="0"/>
                <a:cs typeface="Arial" panose="020B0604020202020204" pitchFamily="34" charset="0"/>
              </a:rPr>
              <a:t>: Pros and Cons of Target-Setting Methods</a:t>
            </a:r>
          </a:p>
        </p:txBody>
      </p:sp>
      <p:pic>
        <p:nvPicPr>
          <p:cNvPr id="2" name="Graphic 1" descr="Calculator">
            <a:extLst>
              <a:ext uri="{FF2B5EF4-FFF2-40B4-BE49-F238E27FC236}">
                <a16:creationId xmlns:a16="http://schemas.microsoft.com/office/drawing/2014/main" id="{4E4097C9-651D-05DB-253C-CDF07FFC21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9010" y="1483723"/>
            <a:ext cx="531030" cy="531030"/>
          </a:xfrm>
          <a:prstGeom prst="rect">
            <a:avLst/>
          </a:prstGeom>
        </p:spPr>
      </p:pic>
    </p:spTree>
    <p:extLst>
      <p:ext uri="{BB962C8B-B14F-4D97-AF65-F5344CB8AC3E}">
        <p14:creationId xmlns:p14="http://schemas.microsoft.com/office/powerpoint/2010/main" val="2904370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846BE55C-943E-1E62-40D4-E65D3825D22B}"/>
              </a:ext>
            </a:extLst>
          </p:cNvPr>
          <p:cNvSpPr>
            <a:spLocks noGrp="1"/>
          </p:cNvSpPr>
          <p:nvPr>
            <p:ph type="title"/>
          </p:nvPr>
        </p:nvSpPr>
        <p:spPr>
          <a:xfrm>
            <a:off x="1470025" y="166688"/>
            <a:ext cx="9871075" cy="957262"/>
          </a:xfrm>
        </p:spPr>
        <p:txBody>
          <a:bodyPr/>
          <a:lstStyle/>
          <a:p>
            <a:r>
              <a:rPr lang="en-US" dirty="0">
                <a:solidFill>
                  <a:srgbClr val="1E242B"/>
                </a:solidFill>
              </a:rPr>
              <a:t>Sample SBTi Setting Timeline</a:t>
            </a:r>
            <a:r>
              <a:rPr lang="en-US" dirty="0"/>
              <a:t> Approval Summary </a:t>
            </a:r>
          </a:p>
        </p:txBody>
      </p:sp>
      <p:cxnSp>
        <p:nvCxnSpPr>
          <p:cNvPr id="2" name="Straight Connector 1">
            <a:extLst>
              <a:ext uri="{FF2B5EF4-FFF2-40B4-BE49-F238E27FC236}">
                <a16:creationId xmlns:a16="http://schemas.microsoft.com/office/drawing/2014/main" id="{5291B8B6-5D46-689F-9B97-D846CAD3C522}"/>
              </a:ext>
            </a:extLst>
          </p:cNvPr>
          <p:cNvCxnSpPr>
            <a:cxnSpLocks/>
          </p:cNvCxnSpPr>
          <p:nvPr/>
        </p:nvCxnSpPr>
        <p:spPr>
          <a:xfrm>
            <a:off x="3699269" y="4173098"/>
            <a:ext cx="6494" cy="693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1B6A6B3-DAA8-987B-7D97-50FFB707C944}"/>
              </a:ext>
            </a:extLst>
          </p:cNvPr>
          <p:cNvCxnSpPr>
            <a:cxnSpLocks/>
          </p:cNvCxnSpPr>
          <p:nvPr/>
        </p:nvCxnSpPr>
        <p:spPr>
          <a:xfrm>
            <a:off x="2743600" y="2496232"/>
            <a:ext cx="0" cy="1700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9D2E505-51EE-E671-A70F-7D98D5BD4E88}"/>
              </a:ext>
            </a:extLst>
          </p:cNvPr>
          <p:cNvCxnSpPr>
            <a:cxnSpLocks/>
          </p:cNvCxnSpPr>
          <p:nvPr/>
        </p:nvCxnSpPr>
        <p:spPr bwMode="gray">
          <a:xfrm>
            <a:off x="2618105" y="3808837"/>
            <a:ext cx="7294961" cy="18655"/>
          </a:xfrm>
          <a:prstGeom prst="line">
            <a:avLst/>
          </a:prstGeom>
          <a:ln w="28575">
            <a:solidFill>
              <a:schemeClr val="tx2"/>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5" name="Oval 4">
            <a:extLst>
              <a:ext uri="{FF2B5EF4-FFF2-40B4-BE49-F238E27FC236}">
                <a16:creationId xmlns:a16="http://schemas.microsoft.com/office/drawing/2014/main" id="{6FA458CE-1577-2409-3901-FE69E5CB8682}"/>
              </a:ext>
            </a:extLst>
          </p:cNvPr>
          <p:cNvSpPr/>
          <p:nvPr/>
        </p:nvSpPr>
        <p:spPr bwMode="gray">
          <a:xfrm>
            <a:off x="2841236" y="3771955"/>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cxnSp>
        <p:nvCxnSpPr>
          <p:cNvPr id="6" name="Straight Connector 5">
            <a:extLst>
              <a:ext uri="{FF2B5EF4-FFF2-40B4-BE49-F238E27FC236}">
                <a16:creationId xmlns:a16="http://schemas.microsoft.com/office/drawing/2014/main" id="{3EC19C34-AF27-641D-AD85-E07710D50E83}"/>
              </a:ext>
            </a:extLst>
          </p:cNvPr>
          <p:cNvCxnSpPr>
            <a:cxnSpLocks/>
          </p:cNvCxnSpPr>
          <p:nvPr/>
        </p:nvCxnSpPr>
        <p:spPr>
          <a:xfrm>
            <a:off x="2668730" y="4259322"/>
            <a:ext cx="111478" cy="0"/>
          </a:xfrm>
          <a:prstGeom prst="line">
            <a:avLst/>
          </a:prstGeom>
          <a:ln w="152400" cap="rnd">
            <a:solidFill>
              <a:schemeClr val="accent4">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0A02C742-6173-6637-41D8-49319C579EAB}"/>
              </a:ext>
            </a:extLst>
          </p:cNvPr>
          <p:cNvSpPr txBox="1"/>
          <p:nvPr/>
        </p:nvSpPr>
        <p:spPr bwMode="gray">
          <a:xfrm>
            <a:off x="3254569" y="4078854"/>
            <a:ext cx="652743" cy="173124"/>
          </a:xfrm>
          <a:prstGeom prst="rect">
            <a:avLst/>
          </a:prstGeom>
          <a:no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600"/>
              </a:spcBef>
            </a:pPr>
            <a:r>
              <a:rPr lang="en-US" sz="750" b="1">
                <a:latin typeface="+mj-lt"/>
              </a:rPr>
              <a:t>Year 1</a:t>
            </a:r>
          </a:p>
        </p:txBody>
      </p:sp>
      <p:sp>
        <p:nvSpPr>
          <p:cNvPr id="8" name="Oval 7">
            <a:extLst>
              <a:ext uri="{FF2B5EF4-FFF2-40B4-BE49-F238E27FC236}">
                <a16:creationId xmlns:a16="http://schemas.microsoft.com/office/drawing/2014/main" id="{C51CB94C-F6F3-9643-E7E4-F70874504902}"/>
              </a:ext>
            </a:extLst>
          </p:cNvPr>
          <p:cNvSpPr/>
          <p:nvPr/>
        </p:nvSpPr>
        <p:spPr bwMode="gray">
          <a:xfrm>
            <a:off x="3288000" y="3774483"/>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9" name="Oval 8">
            <a:extLst>
              <a:ext uri="{FF2B5EF4-FFF2-40B4-BE49-F238E27FC236}">
                <a16:creationId xmlns:a16="http://schemas.microsoft.com/office/drawing/2014/main" id="{CCCA0F12-5547-56D9-33AF-45A7FBCA034B}"/>
              </a:ext>
            </a:extLst>
          </p:cNvPr>
          <p:cNvSpPr/>
          <p:nvPr/>
        </p:nvSpPr>
        <p:spPr bwMode="gray">
          <a:xfrm>
            <a:off x="3935687" y="3777540"/>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10" name="Oval 9">
            <a:extLst>
              <a:ext uri="{FF2B5EF4-FFF2-40B4-BE49-F238E27FC236}">
                <a16:creationId xmlns:a16="http://schemas.microsoft.com/office/drawing/2014/main" id="{139393D9-8759-A011-89CD-E8019CB17AA6}"/>
              </a:ext>
            </a:extLst>
          </p:cNvPr>
          <p:cNvSpPr/>
          <p:nvPr/>
        </p:nvSpPr>
        <p:spPr bwMode="gray">
          <a:xfrm>
            <a:off x="4531985" y="3769675"/>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11" name="Oval 10">
            <a:extLst>
              <a:ext uri="{FF2B5EF4-FFF2-40B4-BE49-F238E27FC236}">
                <a16:creationId xmlns:a16="http://schemas.microsoft.com/office/drawing/2014/main" id="{5CD42B47-BF73-7293-15B7-6CE0D54D6646}"/>
              </a:ext>
            </a:extLst>
          </p:cNvPr>
          <p:cNvSpPr/>
          <p:nvPr/>
        </p:nvSpPr>
        <p:spPr bwMode="gray">
          <a:xfrm>
            <a:off x="4925582" y="3769675"/>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12" name="Oval 11">
            <a:extLst>
              <a:ext uri="{FF2B5EF4-FFF2-40B4-BE49-F238E27FC236}">
                <a16:creationId xmlns:a16="http://schemas.microsoft.com/office/drawing/2014/main" id="{23AFC8B5-3550-D476-ECC9-7B3F063D01B7}"/>
              </a:ext>
            </a:extLst>
          </p:cNvPr>
          <p:cNvSpPr/>
          <p:nvPr/>
        </p:nvSpPr>
        <p:spPr bwMode="gray">
          <a:xfrm>
            <a:off x="5329607" y="3776452"/>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13" name="Oval 12">
            <a:extLst>
              <a:ext uri="{FF2B5EF4-FFF2-40B4-BE49-F238E27FC236}">
                <a16:creationId xmlns:a16="http://schemas.microsoft.com/office/drawing/2014/main" id="{D090C0B6-0E9D-82FC-6EAB-22B37135ED83}"/>
              </a:ext>
            </a:extLst>
          </p:cNvPr>
          <p:cNvSpPr/>
          <p:nvPr/>
        </p:nvSpPr>
        <p:spPr bwMode="gray">
          <a:xfrm>
            <a:off x="5658260" y="3772209"/>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14" name="Oval 13">
            <a:extLst>
              <a:ext uri="{FF2B5EF4-FFF2-40B4-BE49-F238E27FC236}">
                <a16:creationId xmlns:a16="http://schemas.microsoft.com/office/drawing/2014/main" id="{DA5BB2F7-EA2C-49B7-AE64-1B8E764A24AB}"/>
              </a:ext>
            </a:extLst>
          </p:cNvPr>
          <p:cNvSpPr/>
          <p:nvPr/>
        </p:nvSpPr>
        <p:spPr bwMode="gray">
          <a:xfrm>
            <a:off x="5986913" y="3776452"/>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15" name="Oval 14">
            <a:extLst>
              <a:ext uri="{FF2B5EF4-FFF2-40B4-BE49-F238E27FC236}">
                <a16:creationId xmlns:a16="http://schemas.microsoft.com/office/drawing/2014/main" id="{9598C792-36FA-69CE-9B7D-04BCD0E71A07}"/>
              </a:ext>
            </a:extLst>
          </p:cNvPr>
          <p:cNvSpPr/>
          <p:nvPr/>
        </p:nvSpPr>
        <p:spPr bwMode="gray">
          <a:xfrm>
            <a:off x="6302576" y="3768587"/>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16" name="Oval 15">
            <a:extLst>
              <a:ext uri="{FF2B5EF4-FFF2-40B4-BE49-F238E27FC236}">
                <a16:creationId xmlns:a16="http://schemas.microsoft.com/office/drawing/2014/main" id="{76AB5FA7-989B-421D-4407-694D7DD8A95E}"/>
              </a:ext>
            </a:extLst>
          </p:cNvPr>
          <p:cNvSpPr/>
          <p:nvPr/>
        </p:nvSpPr>
        <p:spPr bwMode="gray">
          <a:xfrm>
            <a:off x="6650711" y="3775081"/>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17" name="Oval 16">
            <a:extLst>
              <a:ext uri="{FF2B5EF4-FFF2-40B4-BE49-F238E27FC236}">
                <a16:creationId xmlns:a16="http://schemas.microsoft.com/office/drawing/2014/main" id="{10CAFDD6-25C0-5D4C-B34A-B68C746E7131}"/>
              </a:ext>
            </a:extLst>
          </p:cNvPr>
          <p:cNvSpPr/>
          <p:nvPr/>
        </p:nvSpPr>
        <p:spPr bwMode="gray">
          <a:xfrm>
            <a:off x="6985859" y="3775081"/>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20" name="Oval 19">
            <a:extLst>
              <a:ext uri="{FF2B5EF4-FFF2-40B4-BE49-F238E27FC236}">
                <a16:creationId xmlns:a16="http://schemas.microsoft.com/office/drawing/2014/main" id="{9A9FA582-AB88-632E-3968-5496634D900C}"/>
              </a:ext>
            </a:extLst>
          </p:cNvPr>
          <p:cNvSpPr/>
          <p:nvPr/>
        </p:nvSpPr>
        <p:spPr bwMode="gray">
          <a:xfrm>
            <a:off x="7333994" y="3768587"/>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21" name="Oval 20">
            <a:extLst>
              <a:ext uri="{FF2B5EF4-FFF2-40B4-BE49-F238E27FC236}">
                <a16:creationId xmlns:a16="http://schemas.microsoft.com/office/drawing/2014/main" id="{A27BB5B2-5E58-71B9-7026-1191F3EF52B6}"/>
              </a:ext>
            </a:extLst>
          </p:cNvPr>
          <p:cNvSpPr/>
          <p:nvPr/>
        </p:nvSpPr>
        <p:spPr bwMode="gray">
          <a:xfrm>
            <a:off x="7688624" y="3775081"/>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22" name="Oval 21">
            <a:extLst>
              <a:ext uri="{FF2B5EF4-FFF2-40B4-BE49-F238E27FC236}">
                <a16:creationId xmlns:a16="http://schemas.microsoft.com/office/drawing/2014/main" id="{8AD72CFC-FE17-9B48-390A-0871AAEF81C5}"/>
              </a:ext>
            </a:extLst>
          </p:cNvPr>
          <p:cNvSpPr/>
          <p:nvPr/>
        </p:nvSpPr>
        <p:spPr bwMode="gray">
          <a:xfrm>
            <a:off x="8079662" y="3773710"/>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cxnSp>
        <p:nvCxnSpPr>
          <p:cNvPr id="23" name="Straight Connector 22">
            <a:extLst>
              <a:ext uri="{FF2B5EF4-FFF2-40B4-BE49-F238E27FC236}">
                <a16:creationId xmlns:a16="http://schemas.microsoft.com/office/drawing/2014/main" id="{0D4FA663-DDA1-3350-B3E3-6912A3199B0C}"/>
              </a:ext>
            </a:extLst>
          </p:cNvPr>
          <p:cNvCxnSpPr>
            <a:cxnSpLocks/>
          </p:cNvCxnSpPr>
          <p:nvPr/>
        </p:nvCxnSpPr>
        <p:spPr>
          <a:xfrm>
            <a:off x="6870380" y="4530456"/>
            <a:ext cx="2224247" cy="0"/>
          </a:xfrm>
          <a:prstGeom prst="line">
            <a:avLst/>
          </a:prstGeom>
          <a:ln w="152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8">
            <a:extLst>
              <a:ext uri="{FF2B5EF4-FFF2-40B4-BE49-F238E27FC236}">
                <a16:creationId xmlns:a16="http://schemas.microsoft.com/office/drawing/2014/main" id="{1C6BB770-6B37-C1E2-10F0-91AEFD54867E}"/>
              </a:ext>
            </a:extLst>
          </p:cNvPr>
          <p:cNvSpPr txBox="1"/>
          <p:nvPr/>
        </p:nvSpPr>
        <p:spPr>
          <a:xfrm>
            <a:off x="2309390" y="2269573"/>
            <a:ext cx="2702483" cy="184666"/>
          </a:xfrm>
          <a:prstGeom prst="rect">
            <a:avLst/>
          </a:prstGeom>
          <a:solidFill>
            <a:schemeClr val="tx1">
              <a:lumMod val="20000"/>
              <a:lumOff val="80000"/>
            </a:schemeClr>
          </a:solid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1">
                <a:latin typeface="+mj-lt"/>
              </a:rPr>
              <a:t>SBTi Commitment Letter Submitted</a:t>
            </a:r>
            <a:endParaRPr lang="en-US" sz="750">
              <a:latin typeface="+mj-lt"/>
            </a:endParaRPr>
          </a:p>
        </p:txBody>
      </p:sp>
      <p:sp>
        <p:nvSpPr>
          <p:cNvPr id="25" name="TextBox 29">
            <a:extLst>
              <a:ext uri="{FF2B5EF4-FFF2-40B4-BE49-F238E27FC236}">
                <a16:creationId xmlns:a16="http://schemas.microsoft.com/office/drawing/2014/main" id="{D837F036-8782-419D-BE6B-0AE98FD0C33B}"/>
              </a:ext>
            </a:extLst>
          </p:cNvPr>
          <p:cNvSpPr txBox="1"/>
          <p:nvPr/>
        </p:nvSpPr>
        <p:spPr>
          <a:xfrm>
            <a:off x="3699269" y="4833165"/>
            <a:ext cx="5941612" cy="207749"/>
          </a:xfrm>
          <a:prstGeom prst="rect">
            <a:avLst/>
          </a:prstGeom>
          <a:solidFill>
            <a:schemeClr val="tx1">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50" dirty="0">
                <a:latin typeface="+mj-lt"/>
              </a:rPr>
              <a:t>Goal achievement roadmap and action plan</a:t>
            </a:r>
          </a:p>
        </p:txBody>
      </p:sp>
      <p:cxnSp>
        <p:nvCxnSpPr>
          <p:cNvPr id="26" name="Straight Connector 25">
            <a:extLst>
              <a:ext uri="{FF2B5EF4-FFF2-40B4-BE49-F238E27FC236}">
                <a16:creationId xmlns:a16="http://schemas.microsoft.com/office/drawing/2014/main" id="{58E7144B-ADCC-BEB3-3468-B2483DF2A995}"/>
              </a:ext>
            </a:extLst>
          </p:cNvPr>
          <p:cNvCxnSpPr>
            <a:cxnSpLocks/>
          </p:cNvCxnSpPr>
          <p:nvPr/>
        </p:nvCxnSpPr>
        <p:spPr>
          <a:xfrm flipH="1">
            <a:off x="6689457" y="3053207"/>
            <a:ext cx="0" cy="681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5914C8-D83D-2E43-9A84-C38FBAB015BF}"/>
              </a:ext>
            </a:extLst>
          </p:cNvPr>
          <p:cNvCxnSpPr>
            <a:cxnSpLocks/>
          </p:cNvCxnSpPr>
          <p:nvPr/>
        </p:nvCxnSpPr>
        <p:spPr>
          <a:xfrm>
            <a:off x="2847411" y="3383199"/>
            <a:ext cx="3737168" cy="0"/>
          </a:xfrm>
          <a:prstGeom prst="line">
            <a:avLst/>
          </a:prstGeom>
          <a:ln w="152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Box 33">
            <a:extLst>
              <a:ext uri="{FF2B5EF4-FFF2-40B4-BE49-F238E27FC236}">
                <a16:creationId xmlns:a16="http://schemas.microsoft.com/office/drawing/2014/main" id="{93E5EE2A-E57C-F144-B0E2-935CE04EF2E5}"/>
              </a:ext>
            </a:extLst>
          </p:cNvPr>
          <p:cNvSpPr txBox="1"/>
          <p:nvPr/>
        </p:nvSpPr>
        <p:spPr>
          <a:xfrm>
            <a:off x="5896939" y="2841333"/>
            <a:ext cx="2131850" cy="173124"/>
          </a:xfrm>
          <a:prstGeom prst="rect">
            <a:avLst/>
          </a:prstGeom>
          <a:solidFill>
            <a:schemeClr val="tx1">
              <a:lumMod val="20000"/>
              <a:lumOff val="80000"/>
            </a:schemeClr>
          </a:solid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750" b="1">
                <a:latin typeface="+mj-lt"/>
              </a:rPr>
              <a:t>Submit SBTi Application </a:t>
            </a:r>
            <a:endParaRPr lang="en-US" sz="750" b="1" i="1">
              <a:latin typeface="+mj-lt"/>
              <a:cs typeface="Segoe UI"/>
            </a:endParaRPr>
          </a:p>
        </p:txBody>
      </p:sp>
      <p:cxnSp>
        <p:nvCxnSpPr>
          <p:cNvPr id="29" name="Straight Connector 28">
            <a:extLst>
              <a:ext uri="{FF2B5EF4-FFF2-40B4-BE49-F238E27FC236}">
                <a16:creationId xmlns:a16="http://schemas.microsoft.com/office/drawing/2014/main" id="{218AD9D1-E9CC-59ED-3A2D-E8E36FC16DCA}"/>
              </a:ext>
            </a:extLst>
          </p:cNvPr>
          <p:cNvCxnSpPr>
            <a:cxnSpLocks/>
          </p:cNvCxnSpPr>
          <p:nvPr/>
        </p:nvCxnSpPr>
        <p:spPr>
          <a:xfrm>
            <a:off x="4338136" y="3612041"/>
            <a:ext cx="0" cy="355861"/>
          </a:xfrm>
          <a:prstGeom prst="line">
            <a:avLst/>
          </a:prstGeom>
          <a:ln w="190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780AD1B-ED18-9131-4E37-CC90D3A9DFD2}"/>
              </a:ext>
            </a:extLst>
          </p:cNvPr>
          <p:cNvCxnSpPr>
            <a:cxnSpLocks/>
          </p:cNvCxnSpPr>
          <p:nvPr/>
        </p:nvCxnSpPr>
        <p:spPr>
          <a:xfrm>
            <a:off x="8417838" y="3619265"/>
            <a:ext cx="0" cy="355861"/>
          </a:xfrm>
          <a:prstGeom prst="line">
            <a:avLst/>
          </a:prstGeom>
          <a:ln w="19050">
            <a:headEnd type="none" w="sm" len="sm"/>
            <a:tailEnd type="none" w="sm" len="sm"/>
          </a:ln>
        </p:spPr>
        <p:style>
          <a:lnRef idx="1">
            <a:schemeClr val="dk1"/>
          </a:lnRef>
          <a:fillRef idx="0">
            <a:schemeClr val="dk1"/>
          </a:fillRef>
          <a:effectRef idx="0">
            <a:schemeClr val="dk1"/>
          </a:effectRef>
          <a:fontRef idx="minor">
            <a:schemeClr val="tx1"/>
          </a:fontRef>
        </p:style>
      </p:cxnSp>
      <p:sp>
        <p:nvSpPr>
          <p:cNvPr id="31" name="TextBox 37">
            <a:extLst>
              <a:ext uri="{FF2B5EF4-FFF2-40B4-BE49-F238E27FC236}">
                <a16:creationId xmlns:a16="http://schemas.microsoft.com/office/drawing/2014/main" id="{B0A77238-AB8F-9E2E-8A90-8F55A33880A0}"/>
              </a:ext>
            </a:extLst>
          </p:cNvPr>
          <p:cNvSpPr txBox="1"/>
          <p:nvPr/>
        </p:nvSpPr>
        <p:spPr bwMode="gray">
          <a:xfrm flipH="1">
            <a:off x="5785609" y="4078824"/>
            <a:ext cx="686409" cy="173124"/>
          </a:xfrm>
          <a:prstGeom prst="rect">
            <a:avLst/>
          </a:prstGeom>
          <a:no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600"/>
              </a:spcBef>
            </a:pPr>
            <a:r>
              <a:rPr lang="en-US" sz="750" b="1">
                <a:latin typeface="+mj-lt"/>
              </a:rPr>
              <a:t>Year 2</a:t>
            </a:r>
          </a:p>
        </p:txBody>
      </p:sp>
      <p:sp>
        <p:nvSpPr>
          <p:cNvPr id="32" name="Oval 31">
            <a:extLst>
              <a:ext uri="{FF2B5EF4-FFF2-40B4-BE49-F238E27FC236}">
                <a16:creationId xmlns:a16="http://schemas.microsoft.com/office/drawing/2014/main" id="{74B34F79-1FD3-EF47-A3DB-5C23EF242023}"/>
              </a:ext>
            </a:extLst>
          </p:cNvPr>
          <p:cNvSpPr/>
          <p:nvPr/>
        </p:nvSpPr>
        <p:spPr bwMode="gray">
          <a:xfrm>
            <a:off x="3614793" y="3767215"/>
            <a:ext cx="84477" cy="844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50">
              <a:latin typeface="+mj-lt"/>
            </a:endParaRPr>
          </a:p>
        </p:txBody>
      </p:sp>
      <p:sp>
        <p:nvSpPr>
          <p:cNvPr id="33" name="TextBox 39">
            <a:extLst>
              <a:ext uri="{FF2B5EF4-FFF2-40B4-BE49-F238E27FC236}">
                <a16:creationId xmlns:a16="http://schemas.microsoft.com/office/drawing/2014/main" id="{0F803CDC-3092-6F43-03D5-A253C504D1A8}"/>
              </a:ext>
            </a:extLst>
          </p:cNvPr>
          <p:cNvSpPr txBox="1"/>
          <p:nvPr/>
        </p:nvSpPr>
        <p:spPr bwMode="gray">
          <a:xfrm flipH="1">
            <a:off x="9094627" y="4078824"/>
            <a:ext cx="679913" cy="173124"/>
          </a:xfrm>
          <a:prstGeom prst="rect">
            <a:avLst/>
          </a:prstGeom>
          <a:no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600"/>
              </a:spcBef>
            </a:pPr>
            <a:r>
              <a:rPr lang="en-US" sz="750" b="1">
                <a:latin typeface="+mj-lt"/>
              </a:rPr>
              <a:t>Year 3</a:t>
            </a:r>
          </a:p>
        </p:txBody>
      </p:sp>
      <p:sp>
        <p:nvSpPr>
          <p:cNvPr id="34" name="TextBox 40">
            <a:extLst>
              <a:ext uri="{FF2B5EF4-FFF2-40B4-BE49-F238E27FC236}">
                <a16:creationId xmlns:a16="http://schemas.microsoft.com/office/drawing/2014/main" id="{48A45C37-4C25-DC17-FB24-09EA1CBBC782}"/>
              </a:ext>
            </a:extLst>
          </p:cNvPr>
          <p:cNvSpPr txBox="1"/>
          <p:nvPr/>
        </p:nvSpPr>
        <p:spPr>
          <a:xfrm>
            <a:off x="3231234" y="3053207"/>
            <a:ext cx="2223558" cy="207749"/>
          </a:xfrm>
          <a:prstGeom prst="rect">
            <a:avLst/>
          </a:prstGeom>
          <a:solidFill>
            <a:schemeClr val="tx1">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latin typeface="+mj-lt"/>
              </a:rPr>
              <a:t>Gather data, set pathway, internal approvals</a:t>
            </a:r>
          </a:p>
        </p:txBody>
      </p:sp>
      <p:sp>
        <p:nvSpPr>
          <p:cNvPr id="35" name="TextBox 43">
            <a:extLst>
              <a:ext uri="{FF2B5EF4-FFF2-40B4-BE49-F238E27FC236}">
                <a16:creationId xmlns:a16="http://schemas.microsoft.com/office/drawing/2014/main" id="{F0E024AB-B8FA-1468-C3CC-042C200E6212}"/>
              </a:ext>
            </a:extLst>
          </p:cNvPr>
          <p:cNvSpPr txBox="1"/>
          <p:nvPr/>
        </p:nvSpPr>
        <p:spPr>
          <a:xfrm>
            <a:off x="8465452" y="3171396"/>
            <a:ext cx="1630265" cy="276999"/>
          </a:xfrm>
          <a:prstGeom prst="rect">
            <a:avLst/>
          </a:prstGeom>
          <a:solidFill>
            <a:schemeClr val="bg2">
              <a:lumMod val="90000"/>
            </a:schemeClr>
          </a:solid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750" b="1">
                <a:latin typeface="+mj-lt"/>
                <a:cs typeface="Segoe UI"/>
              </a:rPr>
              <a:t>SBT Approval (will depend on the waiting list)</a:t>
            </a:r>
          </a:p>
        </p:txBody>
      </p:sp>
      <p:graphicFrame>
        <p:nvGraphicFramePr>
          <p:cNvPr id="36" name="Table 35">
            <a:extLst>
              <a:ext uri="{FF2B5EF4-FFF2-40B4-BE49-F238E27FC236}">
                <a16:creationId xmlns:a16="http://schemas.microsoft.com/office/drawing/2014/main" id="{B4DA7BF6-D61A-D084-825D-6D797C3A3225}"/>
              </a:ext>
            </a:extLst>
          </p:cNvPr>
          <p:cNvGraphicFramePr>
            <a:graphicFrameLocks noGrp="1"/>
          </p:cNvGraphicFramePr>
          <p:nvPr/>
        </p:nvGraphicFramePr>
        <p:xfrm>
          <a:off x="2804576" y="3926553"/>
          <a:ext cx="5777892" cy="160020"/>
        </p:xfrm>
        <a:graphic>
          <a:graphicData uri="http://schemas.openxmlformats.org/drawingml/2006/table">
            <a:tbl>
              <a:tblPr firstRow="1" bandRow="1">
                <a:tableStyleId>{5C22544A-7EE6-4342-B048-85BDC9FD1C3A}</a:tableStyleId>
              </a:tblPr>
              <a:tblGrid>
                <a:gridCol w="339876">
                  <a:extLst>
                    <a:ext uri="{9D8B030D-6E8A-4147-A177-3AD203B41FA5}">
                      <a16:colId xmlns:a16="http://schemas.microsoft.com/office/drawing/2014/main" val="472505901"/>
                    </a:ext>
                  </a:extLst>
                </a:gridCol>
                <a:gridCol w="339876">
                  <a:extLst>
                    <a:ext uri="{9D8B030D-6E8A-4147-A177-3AD203B41FA5}">
                      <a16:colId xmlns:a16="http://schemas.microsoft.com/office/drawing/2014/main" val="1409390534"/>
                    </a:ext>
                  </a:extLst>
                </a:gridCol>
                <a:gridCol w="339876">
                  <a:extLst>
                    <a:ext uri="{9D8B030D-6E8A-4147-A177-3AD203B41FA5}">
                      <a16:colId xmlns:a16="http://schemas.microsoft.com/office/drawing/2014/main" val="497825428"/>
                    </a:ext>
                  </a:extLst>
                </a:gridCol>
                <a:gridCol w="339876">
                  <a:extLst>
                    <a:ext uri="{9D8B030D-6E8A-4147-A177-3AD203B41FA5}">
                      <a16:colId xmlns:a16="http://schemas.microsoft.com/office/drawing/2014/main" val="1333969791"/>
                    </a:ext>
                  </a:extLst>
                </a:gridCol>
                <a:gridCol w="339876">
                  <a:extLst>
                    <a:ext uri="{9D8B030D-6E8A-4147-A177-3AD203B41FA5}">
                      <a16:colId xmlns:a16="http://schemas.microsoft.com/office/drawing/2014/main" val="1617940006"/>
                    </a:ext>
                  </a:extLst>
                </a:gridCol>
                <a:gridCol w="339876">
                  <a:extLst>
                    <a:ext uri="{9D8B030D-6E8A-4147-A177-3AD203B41FA5}">
                      <a16:colId xmlns:a16="http://schemas.microsoft.com/office/drawing/2014/main" val="1145729838"/>
                    </a:ext>
                  </a:extLst>
                </a:gridCol>
                <a:gridCol w="339876">
                  <a:extLst>
                    <a:ext uri="{9D8B030D-6E8A-4147-A177-3AD203B41FA5}">
                      <a16:colId xmlns:a16="http://schemas.microsoft.com/office/drawing/2014/main" val="3858838971"/>
                    </a:ext>
                  </a:extLst>
                </a:gridCol>
                <a:gridCol w="339876">
                  <a:extLst>
                    <a:ext uri="{9D8B030D-6E8A-4147-A177-3AD203B41FA5}">
                      <a16:colId xmlns:a16="http://schemas.microsoft.com/office/drawing/2014/main" val="1019939281"/>
                    </a:ext>
                  </a:extLst>
                </a:gridCol>
                <a:gridCol w="339876">
                  <a:extLst>
                    <a:ext uri="{9D8B030D-6E8A-4147-A177-3AD203B41FA5}">
                      <a16:colId xmlns:a16="http://schemas.microsoft.com/office/drawing/2014/main" val="277487224"/>
                    </a:ext>
                  </a:extLst>
                </a:gridCol>
                <a:gridCol w="339876">
                  <a:extLst>
                    <a:ext uri="{9D8B030D-6E8A-4147-A177-3AD203B41FA5}">
                      <a16:colId xmlns:a16="http://schemas.microsoft.com/office/drawing/2014/main" val="2574513239"/>
                    </a:ext>
                  </a:extLst>
                </a:gridCol>
                <a:gridCol w="339876">
                  <a:extLst>
                    <a:ext uri="{9D8B030D-6E8A-4147-A177-3AD203B41FA5}">
                      <a16:colId xmlns:a16="http://schemas.microsoft.com/office/drawing/2014/main" val="3019456857"/>
                    </a:ext>
                  </a:extLst>
                </a:gridCol>
                <a:gridCol w="339876">
                  <a:extLst>
                    <a:ext uri="{9D8B030D-6E8A-4147-A177-3AD203B41FA5}">
                      <a16:colId xmlns:a16="http://schemas.microsoft.com/office/drawing/2014/main" val="2899639052"/>
                    </a:ext>
                  </a:extLst>
                </a:gridCol>
                <a:gridCol w="339876">
                  <a:extLst>
                    <a:ext uri="{9D8B030D-6E8A-4147-A177-3AD203B41FA5}">
                      <a16:colId xmlns:a16="http://schemas.microsoft.com/office/drawing/2014/main" val="3069566384"/>
                    </a:ext>
                  </a:extLst>
                </a:gridCol>
                <a:gridCol w="339876">
                  <a:extLst>
                    <a:ext uri="{9D8B030D-6E8A-4147-A177-3AD203B41FA5}">
                      <a16:colId xmlns:a16="http://schemas.microsoft.com/office/drawing/2014/main" val="933392806"/>
                    </a:ext>
                  </a:extLst>
                </a:gridCol>
                <a:gridCol w="339876">
                  <a:extLst>
                    <a:ext uri="{9D8B030D-6E8A-4147-A177-3AD203B41FA5}">
                      <a16:colId xmlns:a16="http://schemas.microsoft.com/office/drawing/2014/main" val="179234037"/>
                    </a:ext>
                  </a:extLst>
                </a:gridCol>
                <a:gridCol w="339876">
                  <a:extLst>
                    <a:ext uri="{9D8B030D-6E8A-4147-A177-3AD203B41FA5}">
                      <a16:colId xmlns:a16="http://schemas.microsoft.com/office/drawing/2014/main" val="101041386"/>
                    </a:ext>
                  </a:extLst>
                </a:gridCol>
                <a:gridCol w="339876">
                  <a:extLst>
                    <a:ext uri="{9D8B030D-6E8A-4147-A177-3AD203B41FA5}">
                      <a16:colId xmlns:a16="http://schemas.microsoft.com/office/drawing/2014/main" val="489332480"/>
                    </a:ext>
                  </a:extLst>
                </a:gridCol>
              </a:tblGrid>
              <a:tr h="160020">
                <a:tc>
                  <a:txBody>
                    <a:bodyPr/>
                    <a:lstStyle/>
                    <a:p>
                      <a:pPr algn="ctr" fontAlgn="base"/>
                      <a:r>
                        <a:rPr lang="en-US" sz="600">
                          <a:solidFill>
                            <a:schemeClr val="tx1"/>
                          </a:solidFill>
                          <a:effectLst/>
                        </a:rPr>
                        <a:t>Sep​</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Oct​</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Nov​</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Dec​</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Jan​</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Feb​</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Mar​</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Apr​</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May​</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Jun​</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Jul​</a:t>
                      </a:r>
                      <a:endParaRPr lang="en-US" sz="1400" b="1">
                        <a:solidFill>
                          <a:schemeClr val="tx1"/>
                        </a:solidFill>
                        <a:effectLst/>
                      </a:endParaRPr>
                    </a:p>
                  </a:txBody>
                  <a:tcPr marL="68580" marR="68580" marT="34290" marB="34290">
                    <a:noFill/>
                  </a:tcPr>
                </a:tc>
                <a:tc>
                  <a:txBody>
                    <a:bodyPr/>
                    <a:lstStyle/>
                    <a:p>
                      <a:pPr algn="ctr" fontAlgn="base"/>
                      <a:r>
                        <a:rPr lang="en-US" sz="600" dirty="0">
                          <a:solidFill>
                            <a:schemeClr val="tx1"/>
                          </a:solidFill>
                          <a:effectLst/>
                        </a:rPr>
                        <a:t>Aug​</a:t>
                      </a:r>
                      <a:endParaRPr lang="en-US" sz="1400" b="1" dirty="0">
                        <a:solidFill>
                          <a:schemeClr val="tx1"/>
                        </a:solidFill>
                        <a:effectLst/>
                      </a:endParaRPr>
                    </a:p>
                  </a:txBody>
                  <a:tcPr marL="68580" marR="68580" marT="34290" marB="34290">
                    <a:noFill/>
                  </a:tcPr>
                </a:tc>
                <a:tc>
                  <a:txBody>
                    <a:bodyPr/>
                    <a:lstStyle/>
                    <a:p>
                      <a:pPr algn="ctr" fontAlgn="base"/>
                      <a:r>
                        <a:rPr lang="en-US" sz="600">
                          <a:solidFill>
                            <a:schemeClr val="tx1"/>
                          </a:solidFill>
                          <a:effectLst/>
                        </a:rPr>
                        <a:t>Sep​</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Oct​</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Nov​</a:t>
                      </a:r>
                      <a:endParaRPr lang="en-US" sz="1400" b="1">
                        <a:solidFill>
                          <a:schemeClr val="tx1"/>
                        </a:solidFill>
                        <a:effectLst/>
                      </a:endParaRPr>
                    </a:p>
                  </a:txBody>
                  <a:tcPr marL="68580" marR="68580" marT="34290" marB="34290">
                    <a:noFill/>
                  </a:tcPr>
                </a:tc>
                <a:tc>
                  <a:txBody>
                    <a:bodyPr/>
                    <a:lstStyle/>
                    <a:p>
                      <a:pPr algn="ctr" fontAlgn="base"/>
                      <a:r>
                        <a:rPr lang="en-US" sz="600">
                          <a:solidFill>
                            <a:schemeClr val="tx1"/>
                          </a:solidFill>
                          <a:effectLst/>
                        </a:rPr>
                        <a:t>Dec​</a:t>
                      </a:r>
                      <a:endParaRPr lang="en-US" sz="1400" b="1">
                        <a:solidFill>
                          <a:schemeClr val="tx1"/>
                        </a:solidFill>
                        <a:effectLst/>
                      </a:endParaRPr>
                    </a:p>
                  </a:txBody>
                  <a:tcPr marL="68580" marR="68580" marT="34290" marB="34290">
                    <a:noFill/>
                  </a:tcPr>
                </a:tc>
                <a:tc>
                  <a:txBody>
                    <a:bodyPr/>
                    <a:lstStyle/>
                    <a:p>
                      <a:pPr algn="ctr" fontAlgn="base"/>
                      <a:r>
                        <a:rPr lang="en-US" sz="600" dirty="0">
                          <a:solidFill>
                            <a:schemeClr val="tx1"/>
                          </a:solidFill>
                          <a:effectLst/>
                        </a:rPr>
                        <a:t>Jan​</a:t>
                      </a:r>
                      <a:endParaRPr lang="en-US" sz="1400" b="1" dirty="0">
                        <a:solidFill>
                          <a:schemeClr val="tx1"/>
                        </a:solidFill>
                        <a:effectLst/>
                      </a:endParaRPr>
                    </a:p>
                  </a:txBody>
                  <a:tcPr marL="68580" marR="68580" marT="34290" marB="34290">
                    <a:noFill/>
                  </a:tcPr>
                </a:tc>
                <a:extLst>
                  <a:ext uri="{0D108BD9-81ED-4DB2-BD59-A6C34878D82A}">
                    <a16:rowId xmlns:a16="http://schemas.microsoft.com/office/drawing/2014/main" val="2715805478"/>
                  </a:ext>
                </a:extLst>
              </a:tr>
            </a:tbl>
          </a:graphicData>
        </a:graphic>
      </p:graphicFrame>
    </p:spTree>
    <p:extLst>
      <p:ext uri="{BB962C8B-B14F-4D97-AF65-F5344CB8AC3E}">
        <p14:creationId xmlns:p14="http://schemas.microsoft.com/office/powerpoint/2010/main" val="2289273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a16="http://schemas.microsoft.com/office/drawing/2014/main" id="{DC38B21A-7A32-2E2E-D7CC-35BD2F7DC05A}"/>
              </a:ext>
            </a:extLst>
          </p:cNvPr>
          <p:cNvSpPr txBox="1">
            <a:spLocks/>
          </p:cNvSpPr>
          <p:nvPr/>
        </p:nvSpPr>
        <p:spPr>
          <a:xfrm>
            <a:off x="1470024" y="437853"/>
            <a:ext cx="9871075" cy="5386388"/>
          </a:xfrm>
          <a:prstGeom prst="rect">
            <a:avLst/>
          </a:prstGeom>
        </p:spPr>
        <p:txBody>
          <a:bodyPr vert="horz" lIns="0" tIns="45720" rIns="91440" bIns="45720" rtlCol="0" anchor="b" anchorCtr="0">
            <a:noAutofit/>
          </a:bodyPr>
          <a:lstStyle>
            <a:lvl1pPr marL="0" indent="0" algn="l" defTabSz="914400" rtl="0" eaLnBrk="1" latinLnBrk="0" hangingPunct="1">
              <a:spcBef>
                <a:spcPts val="600"/>
              </a:spcBef>
              <a:buClr>
                <a:schemeClr val="accent1"/>
              </a:buClr>
              <a:buFontTx/>
              <a:buNone/>
              <a:defRPr lang="en-US" sz="1500" kern="1200">
                <a:solidFill>
                  <a:schemeClr val="accent1"/>
                </a:solidFill>
                <a:latin typeface="+mj-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lang="en-US" sz="1800" kern="1200" dirty="0">
                <a:solidFill>
                  <a:schemeClr val="tx1"/>
                </a:solidFill>
                <a:latin typeface="+mn-lt"/>
                <a:ea typeface="+mn-ea"/>
                <a:cs typeface="+mn-cs"/>
              </a:defRPr>
            </a:lvl2pPr>
            <a:lvl3pPr marL="685800" indent="-228600" algn="l" defTabSz="914400" rtl="0" eaLnBrk="1" latinLnBrk="0" hangingPunct="1">
              <a:spcBef>
                <a:spcPts val="600"/>
              </a:spcBef>
              <a:buClr>
                <a:schemeClr val="accent1"/>
              </a:buClr>
              <a:buFont typeface="Arial" pitchFamily="34" charset="0"/>
              <a:buChar char="•"/>
              <a:defRPr lang="en-US" sz="1600" kern="1200" dirty="0">
                <a:solidFill>
                  <a:schemeClr val="tx1"/>
                </a:solidFill>
                <a:latin typeface="+mn-lt"/>
                <a:ea typeface="+mn-ea"/>
                <a:cs typeface="+mn-cs"/>
              </a:defRPr>
            </a:lvl3pPr>
            <a:lvl4pPr marL="914400" indent="-228600" algn="l" defTabSz="914400" rtl="0" eaLnBrk="1" latinLnBrk="0" hangingPunct="1">
              <a:spcBef>
                <a:spcPts val="600"/>
              </a:spcBef>
              <a:buClr>
                <a:schemeClr val="accent1"/>
              </a:buClr>
              <a:buFont typeface="Arial" pitchFamily="34" charset="0"/>
              <a:buChar char="–"/>
              <a:defRPr lang="en-US" sz="1600" kern="1200" dirty="0" smtClean="0">
                <a:solidFill>
                  <a:schemeClr val="tx1"/>
                </a:solidFill>
                <a:latin typeface="+mn-lt"/>
                <a:ea typeface="+mn-ea"/>
                <a:cs typeface="+mn-cs"/>
              </a:defRPr>
            </a:lvl4pPr>
            <a:lvl5pPr marL="1143000" indent="-228600" algn="l" defTabSz="914400" rtl="0" eaLnBrk="1" latinLnBrk="0" hangingPunct="1">
              <a:spcBef>
                <a:spcPts val="600"/>
              </a:spcBef>
              <a:buClr>
                <a:srgbClr val="005293"/>
              </a:buClr>
              <a:buFont typeface="Arial" pitchFamily="34" charset="0"/>
              <a:buChar char="•"/>
              <a:defRPr lang="en-US" sz="1600" kern="1200" dirty="0" smtClean="0">
                <a:solidFill>
                  <a:schemeClr val="tx1"/>
                </a:solidFill>
                <a:latin typeface="+mn-lt"/>
                <a:ea typeface="+mn-ea"/>
                <a:cs typeface="+mn-cs"/>
              </a:defRPr>
            </a:lvl5pPr>
            <a:lvl6pPr marL="13716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6pPr>
            <a:lvl7pPr marL="1600200" indent="-228600" algn="l" defTabSz="914400" rtl="0" eaLnBrk="1" latinLnBrk="0" hangingPunct="1">
              <a:spcBef>
                <a:spcPts val="600"/>
              </a:spcBef>
              <a:buClr>
                <a:srgbClr val="00599F"/>
              </a:buClr>
              <a:buFont typeface="Arial" pitchFamily="34" charset="0"/>
              <a:buChar char="•"/>
              <a:defRPr lang="en-US" sz="1600" kern="1200" dirty="0" smtClean="0">
                <a:solidFill>
                  <a:schemeClr val="tx1"/>
                </a:solidFill>
                <a:latin typeface="+mn-lt"/>
                <a:ea typeface="+mn-ea"/>
                <a:cs typeface="+mn-cs"/>
              </a:defRPr>
            </a:lvl7pPr>
            <a:lvl8pPr marL="18288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8pPr>
            <a:lvl9pPr marL="2114550" indent="-228600" algn="l" defTabSz="914400" rtl="0" eaLnBrk="1" latinLnBrk="0" hangingPunct="1">
              <a:spcBef>
                <a:spcPts val="600"/>
              </a:spcBef>
              <a:buClr>
                <a:srgbClr val="00599F"/>
              </a:buClr>
              <a:buFont typeface="Arial" panose="020B0604020202020204" pitchFamily="34" charset="0"/>
              <a:buChar char="•"/>
              <a:defRPr lang="en-US" sz="1600" kern="1200" dirty="0">
                <a:solidFill>
                  <a:schemeClr val="tx1"/>
                </a:solidFill>
                <a:latin typeface="+mn-lt"/>
                <a:ea typeface="+mn-ea"/>
                <a:cs typeface="+mn-cs"/>
              </a:defRPr>
            </a:lvl9pPr>
          </a:lstStyle>
          <a:p>
            <a:pPr>
              <a:lnSpc>
                <a:spcPct val="110000"/>
              </a:lnSpc>
              <a:buClr>
                <a:schemeClr val="tx2"/>
              </a:buClr>
              <a:buFont typeface="Wingdings" panose="05000000000000000000" pitchFamily="2" charset="2"/>
              <a:buChar char="§"/>
            </a:pPr>
            <a:r>
              <a:rPr lang="en-US" dirty="0"/>
              <a:t>Target year</a:t>
            </a:r>
            <a:r>
              <a:rPr lang="en-US" b="1" dirty="0"/>
              <a:t> </a:t>
            </a:r>
            <a:r>
              <a:rPr lang="en-US" dirty="0"/>
              <a:t>should be 5-10 years from public enouncement</a:t>
            </a:r>
          </a:p>
          <a:p>
            <a:pPr lvl="1">
              <a:lnSpc>
                <a:spcPct val="110000"/>
              </a:lnSpc>
              <a:buClr>
                <a:schemeClr val="tx2"/>
              </a:buClr>
              <a:buFont typeface="Courier New" panose="02070309020205020404" pitchFamily="49" charset="0"/>
              <a:buChar char="o"/>
            </a:pPr>
            <a:r>
              <a:rPr lang="en-US" sz="1500" dirty="0"/>
              <a:t>Companies are also encouraged to develop long-term targets (e.g., through 2050)</a:t>
            </a:r>
          </a:p>
          <a:p>
            <a:pPr>
              <a:lnSpc>
                <a:spcPct val="110000"/>
              </a:lnSpc>
              <a:buClr>
                <a:schemeClr val="tx2"/>
              </a:buClr>
              <a:buFont typeface="Wingdings" panose="05000000000000000000" pitchFamily="2" charset="2"/>
              <a:buChar char="§"/>
            </a:pPr>
            <a:r>
              <a:rPr lang="en-US" dirty="0"/>
              <a:t>Boundaries should align with those of the company’s GHG inventory</a:t>
            </a:r>
          </a:p>
          <a:p>
            <a:pPr>
              <a:lnSpc>
                <a:spcPct val="110000"/>
              </a:lnSpc>
              <a:buClr>
                <a:schemeClr val="tx2"/>
              </a:buClr>
              <a:buFont typeface="Wingdings" panose="05000000000000000000" pitchFamily="2" charset="2"/>
              <a:buChar char="§"/>
            </a:pPr>
            <a:r>
              <a:rPr lang="en-US" dirty="0"/>
              <a:t>SBTs should cover at least 95% of company-wide scope 1 and 2 emissions</a:t>
            </a:r>
          </a:p>
          <a:p>
            <a:pPr>
              <a:lnSpc>
                <a:spcPct val="110000"/>
              </a:lnSpc>
              <a:buClr>
                <a:schemeClr val="tx2"/>
              </a:buClr>
              <a:buFont typeface="Wingdings" panose="05000000000000000000" pitchFamily="2" charset="2"/>
              <a:buChar char="§"/>
            </a:pPr>
            <a:r>
              <a:rPr lang="en-US" dirty="0"/>
              <a:t>Scope 2 should use a single, specified accounting approach (“location-based” or “market-based”) for setting goal and tracking progress</a:t>
            </a:r>
          </a:p>
          <a:p>
            <a:pPr>
              <a:lnSpc>
                <a:spcPct val="110000"/>
              </a:lnSpc>
              <a:buClr>
                <a:schemeClr val="tx2"/>
              </a:buClr>
              <a:buFont typeface="Wingdings" panose="05000000000000000000" pitchFamily="2" charset="2"/>
              <a:buChar char="§"/>
            </a:pPr>
            <a:r>
              <a:rPr lang="en-US" dirty="0"/>
              <a:t>Scope 3 target should be set if scope 3 emissions are over 40% of total scope 1, 2 and 3 emissions</a:t>
            </a:r>
          </a:p>
          <a:p>
            <a:pPr lvl="1">
              <a:lnSpc>
                <a:spcPct val="110000"/>
              </a:lnSpc>
              <a:buClr>
                <a:schemeClr val="tx2"/>
              </a:buClr>
              <a:buFont typeface="Courier New" panose="02070309020205020404" pitchFamily="49" charset="0"/>
              <a:buChar char="o"/>
            </a:pPr>
            <a:r>
              <a:rPr lang="en-US" sz="1500" dirty="0"/>
              <a:t>Should include at least the top 3 categories or 2/3 of total scope 3 emissions</a:t>
            </a:r>
          </a:p>
          <a:p>
            <a:pPr>
              <a:lnSpc>
                <a:spcPct val="110000"/>
              </a:lnSpc>
              <a:buClr>
                <a:schemeClr val="tx2"/>
              </a:buClr>
              <a:buFont typeface="Wingdings" panose="05000000000000000000" pitchFamily="2" charset="2"/>
              <a:buChar char="§"/>
            </a:pPr>
            <a:r>
              <a:rPr lang="en-US" dirty="0"/>
              <a:t>SBTs should be periodically updated to reflect significant changes that would otherwise compromise their relevance and consistency, over time</a:t>
            </a:r>
          </a:p>
          <a:p>
            <a:pPr>
              <a:lnSpc>
                <a:spcPct val="110000"/>
              </a:lnSpc>
              <a:buClr>
                <a:schemeClr val="tx2"/>
              </a:buClr>
              <a:buFont typeface="Wingdings" panose="05000000000000000000" pitchFamily="2" charset="2"/>
              <a:buChar char="§"/>
            </a:pPr>
            <a:r>
              <a:rPr lang="en-US" dirty="0"/>
              <a:t>Offsets and avoided emissions should not count toward SBTs</a:t>
            </a:r>
          </a:p>
          <a:p>
            <a:pPr>
              <a:lnSpc>
                <a:spcPct val="110000"/>
              </a:lnSpc>
              <a:buClr>
                <a:schemeClr val="tx2"/>
              </a:buClr>
              <a:buFont typeface="Wingdings" panose="05000000000000000000" pitchFamily="2" charset="2"/>
              <a:buChar char="§"/>
            </a:pPr>
            <a:r>
              <a:rPr lang="en-US" dirty="0"/>
              <a:t>Companies must publicly report GHG emissions and progress against targets at least annually</a:t>
            </a:r>
          </a:p>
          <a:p>
            <a:endParaRPr lang="en-US" dirty="0"/>
          </a:p>
        </p:txBody>
      </p:sp>
      <p:sp>
        <p:nvSpPr>
          <p:cNvPr id="19" name="Title 2">
            <a:extLst>
              <a:ext uri="{FF2B5EF4-FFF2-40B4-BE49-F238E27FC236}">
                <a16:creationId xmlns:a16="http://schemas.microsoft.com/office/drawing/2014/main" id="{846BE55C-943E-1E62-40D4-E65D3825D22B}"/>
              </a:ext>
            </a:extLst>
          </p:cNvPr>
          <p:cNvSpPr>
            <a:spLocks noGrp="1"/>
          </p:cNvSpPr>
          <p:nvPr>
            <p:ph type="title"/>
          </p:nvPr>
        </p:nvSpPr>
        <p:spPr>
          <a:xfrm>
            <a:off x="1470025" y="166688"/>
            <a:ext cx="9871075" cy="957262"/>
          </a:xfrm>
        </p:spPr>
        <p:txBody>
          <a:bodyPr/>
          <a:lstStyle/>
          <a:p>
            <a:r>
              <a:rPr lang="en-US" dirty="0"/>
              <a:t>SBT Considerations for SBTi Approval Summary </a:t>
            </a:r>
          </a:p>
        </p:txBody>
      </p:sp>
    </p:spTree>
    <p:extLst>
      <p:ext uri="{BB962C8B-B14F-4D97-AF65-F5344CB8AC3E}">
        <p14:creationId xmlns:p14="http://schemas.microsoft.com/office/powerpoint/2010/main" val="3216568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34477-722D-E8EB-48A0-B37527C7F3AF}"/>
              </a:ext>
            </a:extLst>
          </p:cNvPr>
          <p:cNvSpPr>
            <a:spLocks noGrp="1"/>
          </p:cNvSpPr>
          <p:nvPr>
            <p:ph type="ctrTitle"/>
          </p:nvPr>
        </p:nvSpPr>
        <p:spPr>
          <a:xfrm>
            <a:off x="457200" y="1639887"/>
            <a:ext cx="7411673" cy="1949450"/>
          </a:xfrm>
        </p:spPr>
        <p:txBody>
          <a:bodyPr/>
          <a:lstStyle/>
          <a:p>
            <a:r>
              <a:rPr lang="en-US" dirty="0"/>
              <a:t>Emissions Reduction Levers to Achieve a SBT and SBT Achievement Roadmaps</a:t>
            </a:r>
          </a:p>
        </p:txBody>
      </p:sp>
      <p:sp>
        <p:nvSpPr>
          <p:cNvPr id="7" name="Subtitle 6">
            <a:extLst>
              <a:ext uri="{FF2B5EF4-FFF2-40B4-BE49-F238E27FC236}">
                <a16:creationId xmlns:a16="http://schemas.microsoft.com/office/drawing/2014/main" id="{692E11A7-2386-81FF-D00E-A9A7ACAF545E}"/>
              </a:ext>
            </a:extLst>
          </p:cNvPr>
          <p:cNvSpPr>
            <a:spLocks noGrp="1"/>
          </p:cNvSpPr>
          <p:nvPr>
            <p:ph type="subTitle" idx="1"/>
          </p:nvPr>
        </p:nvSpPr>
        <p:spPr/>
        <p:txBody>
          <a:bodyPr/>
          <a:lstStyle/>
          <a:p>
            <a:r>
              <a:rPr lang="en-US" dirty="0"/>
              <a:t>Susan</a:t>
            </a:r>
          </a:p>
        </p:txBody>
      </p:sp>
      <p:sp>
        <p:nvSpPr>
          <p:cNvPr id="8" name="Text Placeholder 7">
            <a:extLst>
              <a:ext uri="{FF2B5EF4-FFF2-40B4-BE49-F238E27FC236}">
                <a16:creationId xmlns:a16="http://schemas.microsoft.com/office/drawing/2014/main" id="{2C01C8E9-CEC7-37CB-981C-BBD89F97428F}"/>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D8537597-A87B-4A22-4E5A-224332214660}"/>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29</a:t>
            </a:fld>
            <a:endParaRPr lang="en-US"/>
          </a:p>
        </p:txBody>
      </p:sp>
    </p:spTree>
    <p:extLst>
      <p:ext uri="{BB962C8B-B14F-4D97-AF65-F5344CB8AC3E}">
        <p14:creationId xmlns:p14="http://schemas.microsoft.com/office/powerpoint/2010/main" val="248771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00ECF1-B92E-6800-D7E1-5375D1FE3C54}"/>
              </a:ext>
            </a:extLst>
          </p:cNvPr>
          <p:cNvSpPr>
            <a:spLocks noGrp="1"/>
          </p:cNvSpPr>
          <p:nvPr>
            <p:ph type="sldNum" sz="quarter" idx="12"/>
          </p:nvPr>
        </p:nvSpPr>
        <p:spPr/>
        <p:txBody>
          <a:bodyPr/>
          <a:lstStyle/>
          <a:p>
            <a:fld id="{9FBBB179-F8D5-C345-885D-36A3B3A51673}" type="slidenum">
              <a:rPr lang="en-US" smtClean="0"/>
              <a:t>3</a:t>
            </a:fld>
            <a:endParaRPr lang="en-US"/>
          </a:p>
        </p:txBody>
      </p:sp>
      <p:sp>
        <p:nvSpPr>
          <p:cNvPr id="11" name="TextBox 10">
            <a:extLst>
              <a:ext uri="{FF2B5EF4-FFF2-40B4-BE49-F238E27FC236}">
                <a16:creationId xmlns:a16="http://schemas.microsoft.com/office/drawing/2014/main" id="{3555CA8E-9038-E7EA-E356-00D528E69EF2}"/>
              </a:ext>
            </a:extLst>
          </p:cNvPr>
          <p:cNvSpPr txBox="1"/>
          <p:nvPr/>
        </p:nvSpPr>
        <p:spPr>
          <a:xfrm>
            <a:off x="1323432" y="5081048"/>
            <a:ext cx="2837468" cy="1200329"/>
          </a:xfrm>
          <a:prstGeom prst="rect">
            <a:avLst/>
          </a:prstGeom>
          <a:noFill/>
        </p:spPr>
        <p:txBody>
          <a:bodyPr wrap="squar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Susan McNichols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Project Consultant WSP,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Sustainability Energy and Climate Change</a:t>
            </a:r>
          </a:p>
        </p:txBody>
      </p:sp>
      <p:sp>
        <p:nvSpPr>
          <p:cNvPr id="13" name="TextBox 12">
            <a:extLst>
              <a:ext uri="{FF2B5EF4-FFF2-40B4-BE49-F238E27FC236}">
                <a16:creationId xmlns:a16="http://schemas.microsoft.com/office/drawing/2014/main" id="{EC3A1BDD-CC3B-FF5B-B039-FC9684BDA4D3}"/>
              </a:ext>
            </a:extLst>
          </p:cNvPr>
          <p:cNvSpPr txBox="1"/>
          <p:nvPr/>
        </p:nvSpPr>
        <p:spPr>
          <a:xfrm>
            <a:off x="4502699" y="5081048"/>
            <a:ext cx="2994244" cy="1200329"/>
          </a:xfrm>
          <a:prstGeom prst="rect">
            <a:avLst/>
          </a:prstGeom>
          <a:noFill/>
        </p:spPr>
        <p:txBody>
          <a:bodyPr wrap="squar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Angie Xiong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Project Director WSP, Sustainability Energy and Climate Change</a:t>
            </a:r>
          </a:p>
        </p:txBody>
      </p:sp>
      <p:sp>
        <p:nvSpPr>
          <p:cNvPr id="16" name="Title 1">
            <a:extLst>
              <a:ext uri="{FF2B5EF4-FFF2-40B4-BE49-F238E27FC236}">
                <a16:creationId xmlns:a16="http://schemas.microsoft.com/office/drawing/2014/main" id="{2E013AB7-DDC0-D24B-1F9C-4FE1A92E3A2E}"/>
              </a:ext>
            </a:extLst>
          </p:cNvPr>
          <p:cNvSpPr txBox="1">
            <a:spLocks/>
          </p:cNvSpPr>
          <p:nvPr/>
        </p:nvSpPr>
        <p:spPr>
          <a:xfrm>
            <a:off x="312341" y="592754"/>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Speakers </a:t>
            </a:r>
          </a:p>
        </p:txBody>
      </p:sp>
      <p:sp>
        <p:nvSpPr>
          <p:cNvPr id="17" name="Text Placeholder 2">
            <a:extLst>
              <a:ext uri="{FF2B5EF4-FFF2-40B4-BE49-F238E27FC236}">
                <a16:creationId xmlns:a16="http://schemas.microsoft.com/office/drawing/2014/main" id="{4C5439DD-3F8B-B25A-09A6-68AD74F56018}"/>
              </a:ext>
            </a:extLst>
          </p:cNvPr>
          <p:cNvSpPr txBox="1">
            <a:spLocks/>
          </p:cNvSpPr>
          <p:nvPr/>
        </p:nvSpPr>
        <p:spPr>
          <a:xfrm>
            <a:off x="312341" y="128731"/>
            <a:ext cx="9869864" cy="446736"/>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dirty="0"/>
              <a:t>Setting a Science Based Target</a:t>
            </a:r>
          </a:p>
        </p:txBody>
      </p:sp>
      <p:pic>
        <p:nvPicPr>
          <p:cNvPr id="4" name="Content Placeholder 3">
            <a:extLst>
              <a:ext uri="{FF2B5EF4-FFF2-40B4-BE49-F238E27FC236}">
                <a16:creationId xmlns:a16="http://schemas.microsoft.com/office/drawing/2014/main" id="{659B70B4-A6F5-6987-ECA0-9A741F6DC7EB}"/>
              </a:ext>
            </a:extLst>
          </p:cNvPr>
          <p:cNvPicPr>
            <a:picLocks noGrp="1" noChangeAspect="1"/>
          </p:cNvPicPr>
          <p:nvPr>
            <p:ph idx="1"/>
          </p:nvPr>
        </p:nvPicPr>
        <p:blipFill>
          <a:blip r:embed="rId2"/>
          <a:stretch>
            <a:fillRect/>
          </a:stretch>
        </p:blipFill>
        <p:spPr>
          <a:xfrm>
            <a:off x="8661775" y="1776952"/>
            <a:ext cx="2597626" cy="2597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A picture containing graphics, clipart, font, white&#10;&#10;Description automatically generated">
            <a:extLst>
              <a:ext uri="{FF2B5EF4-FFF2-40B4-BE49-F238E27FC236}">
                <a16:creationId xmlns:a16="http://schemas.microsoft.com/office/drawing/2014/main" id="{000A5ECB-A5D4-B990-62D5-DDED414C4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054" y="128731"/>
            <a:ext cx="765349" cy="765349"/>
          </a:xfrm>
          <a:prstGeom prst="rect">
            <a:avLst/>
          </a:prstGeom>
        </p:spPr>
      </p:pic>
      <p:sp>
        <p:nvSpPr>
          <p:cNvPr id="7" name="Oval 6">
            <a:extLst>
              <a:ext uri="{FF2B5EF4-FFF2-40B4-BE49-F238E27FC236}">
                <a16:creationId xmlns:a16="http://schemas.microsoft.com/office/drawing/2014/main" id="{5CC11EF5-6BE2-04B2-B175-006F66059815}"/>
              </a:ext>
            </a:extLst>
          </p:cNvPr>
          <p:cNvSpPr/>
          <p:nvPr/>
        </p:nvSpPr>
        <p:spPr>
          <a:xfrm>
            <a:off x="4742741" y="1776952"/>
            <a:ext cx="2706517" cy="2703261"/>
          </a:xfrm>
          <a:prstGeom prst="ellipse">
            <a:avLst/>
          </a:prstGeom>
          <a:blipFill dpi="0" rotWithShape="1">
            <a:blip r:embed="rId4" cstate="print">
              <a:extLst>
                <a:ext uri="{28A0092B-C50C-407E-A947-70E740481C1C}">
                  <a14:useLocalDpi xmlns:a14="http://schemas.microsoft.com/office/drawing/2010/main" val="0"/>
                </a:ext>
              </a:extLst>
            </a:blip>
            <a:srcRect/>
            <a:stretch>
              <a:fillRect t="-445" b="-57555"/>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Oval 7">
            <a:extLst>
              <a:ext uri="{FF2B5EF4-FFF2-40B4-BE49-F238E27FC236}">
                <a16:creationId xmlns:a16="http://schemas.microsoft.com/office/drawing/2014/main" id="{2CEA381C-9E5E-5C13-50DF-873DCA5FD919}"/>
              </a:ext>
            </a:extLst>
          </p:cNvPr>
          <p:cNvSpPr/>
          <p:nvPr/>
        </p:nvSpPr>
        <p:spPr>
          <a:xfrm>
            <a:off x="1323432" y="1887523"/>
            <a:ext cx="2474440" cy="2525332"/>
          </a:xfrm>
          <a:prstGeom prst="ellipse">
            <a:avLst/>
          </a:prstGeom>
          <a:blipFill dpi="0" rotWithShape="1">
            <a:blip r:embed="rId5" cstate="print">
              <a:extLst>
                <a:ext uri="{28A0092B-C50C-407E-A947-70E740481C1C}">
                  <a14:useLocalDpi xmlns:a14="http://schemas.microsoft.com/office/drawing/2010/main" val="0"/>
                </a:ext>
              </a:extLst>
            </a:blip>
            <a:srcRect/>
            <a:stretch>
              <a:fillRect t="-445" b="-25555"/>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ectangle 8">
            <a:extLst>
              <a:ext uri="{FF2B5EF4-FFF2-40B4-BE49-F238E27FC236}">
                <a16:creationId xmlns:a16="http://schemas.microsoft.com/office/drawing/2014/main" id="{936E3B9C-739E-CC21-F3B7-95796D605CA6}"/>
              </a:ext>
            </a:extLst>
          </p:cNvPr>
          <p:cNvSpPr/>
          <p:nvPr/>
        </p:nvSpPr>
        <p:spPr>
          <a:xfrm>
            <a:off x="8394127" y="4437712"/>
            <a:ext cx="2837468" cy="108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solidFill>
                <a:schemeClr val="tx1"/>
              </a:solidFill>
            </a:endParaRPr>
          </a:p>
        </p:txBody>
      </p:sp>
      <p:sp>
        <p:nvSpPr>
          <p:cNvPr id="15" name="TextBox 14">
            <a:extLst>
              <a:ext uri="{FF2B5EF4-FFF2-40B4-BE49-F238E27FC236}">
                <a16:creationId xmlns:a16="http://schemas.microsoft.com/office/drawing/2014/main" id="{364CEC50-FEC4-104A-743A-DD08E0B31270}"/>
              </a:ext>
            </a:extLst>
          </p:cNvPr>
          <p:cNvSpPr txBox="1"/>
          <p:nvPr/>
        </p:nvSpPr>
        <p:spPr>
          <a:xfrm>
            <a:off x="8463466" y="4978921"/>
            <a:ext cx="2994244" cy="1200329"/>
          </a:xfrm>
          <a:prstGeom prst="rect">
            <a:avLst/>
          </a:prstGeom>
          <a:noFill/>
        </p:spPr>
        <p:txBody>
          <a:bodyPr wrap="squar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Adeola Adeusi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Project Manager,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Global Supply Management Corning Inc.</a:t>
            </a:r>
          </a:p>
        </p:txBody>
      </p:sp>
    </p:spTree>
    <p:extLst>
      <p:ext uri="{BB962C8B-B14F-4D97-AF65-F5344CB8AC3E}">
        <p14:creationId xmlns:p14="http://schemas.microsoft.com/office/powerpoint/2010/main" val="1429265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BBA442-839B-65EF-01BC-4EAB3593A865}"/>
              </a:ext>
            </a:extLst>
          </p:cNvPr>
          <p:cNvSpPr txBox="1">
            <a:spLocks/>
          </p:cNvSpPr>
          <p:nvPr/>
        </p:nvSpPr>
        <p:spPr>
          <a:xfrm>
            <a:off x="352981" y="49473"/>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solidFill>
                  <a:schemeClr val="bg1"/>
                </a:solidFill>
              </a:rPr>
              <a:t>Poll the Audience</a:t>
            </a:r>
          </a:p>
        </p:txBody>
      </p:sp>
      <p:sp>
        <p:nvSpPr>
          <p:cNvPr id="9" name="Text Placeholder 2">
            <a:extLst>
              <a:ext uri="{FF2B5EF4-FFF2-40B4-BE49-F238E27FC236}">
                <a16:creationId xmlns:a16="http://schemas.microsoft.com/office/drawing/2014/main" id="{9815D7D6-279B-3C6F-9FA4-5A2FC7356AE1}"/>
              </a:ext>
            </a:extLst>
          </p:cNvPr>
          <p:cNvSpPr txBox="1">
            <a:spLocks/>
          </p:cNvSpPr>
          <p:nvPr/>
        </p:nvSpPr>
        <p:spPr>
          <a:xfrm>
            <a:off x="352981" y="594158"/>
            <a:ext cx="9869864" cy="446736"/>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b="1" dirty="0">
                <a:solidFill>
                  <a:schemeClr val="bg1"/>
                </a:solidFill>
              </a:rPr>
              <a:t>Setting a Science Based Target</a:t>
            </a:r>
          </a:p>
        </p:txBody>
      </p:sp>
      <p:sp>
        <p:nvSpPr>
          <p:cNvPr id="10" name="Text Placeholder 3">
            <a:extLst>
              <a:ext uri="{FF2B5EF4-FFF2-40B4-BE49-F238E27FC236}">
                <a16:creationId xmlns:a16="http://schemas.microsoft.com/office/drawing/2014/main" id="{18EA3DCE-9674-3E31-2DD1-80B936251117}"/>
              </a:ext>
            </a:extLst>
          </p:cNvPr>
          <p:cNvSpPr txBox="1">
            <a:spLocks/>
          </p:cNvSpPr>
          <p:nvPr/>
        </p:nvSpPr>
        <p:spPr>
          <a:xfrm>
            <a:off x="495221" y="2008216"/>
            <a:ext cx="9871075" cy="3365500"/>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sz="2500" dirty="0">
                <a:solidFill>
                  <a:schemeClr val="bg1"/>
                </a:solidFill>
              </a:rPr>
              <a:t>Does your company have a GHG emissions reduction roadmap?</a:t>
            </a:r>
          </a:p>
          <a:p>
            <a:pPr lvl="1"/>
            <a:r>
              <a:rPr lang="en-US" dirty="0">
                <a:solidFill>
                  <a:schemeClr val="bg1"/>
                </a:solidFill>
              </a:rPr>
              <a:t>Please type your answer into the chat box</a:t>
            </a:r>
          </a:p>
        </p:txBody>
      </p:sp>
    </p:spTree>
    <p:extLst>
      <p:ext uri="{BB962C8B-B14F-4D97-AF65-F5344CB8AC3E}">
        <p14:creationId xmlns:p14="http://schemas.microsoft.com/office/powerpoint/2010/main" val="997330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BD5DD72-FDF5-4080-7DAD-9C1BEEADBD41}"/>
              </a:ext>
            </a:extLst>
          </p:cNvPr>
          <p:cNvSpPr/>
          <p:nvPr/>
        </p:nvSpPr>
        <p:spPr>
          <a:xfrm>
            <a:off x="2612538" y="5130768"/>
            <a:ext cx="2285346" cy="6598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b="1" dirty="0">
                <a:solidFill>
                  <a:srgbClr val="FFFFFF"/>
                </a:solidFill>
              </a:rPr>
              <a:t>Product Design</a:t>
            </a:r>
            <a:endParaRPr lang="en-US" sz="1300" dirty="0"/>
          </a:p>
        </p:txBody>
      </p:sp>
      <p:sp>
        <p:nvSpPr>
          <p:cNvPr id="40" name="Rectangle 39">
            <a:extLst>
              <a:ext uri="{FF2B5EF4-FFF2-40B4-BE49-F238E27FC236}">
                <a16:creationId xmlns:a16="http://schemas.microsoft.com/office/drawing/2014/main" id="{A248CE65-485D-8CFF-2CC6-CCD0982CE3AA}"/>
              </a:ext>
            </a:extLst>
          </p:cNvPr>
          <p:cNvSpPr/>
          <p:nvPr/>
        </p:nvSpPr>
        <p:spPr>
          <a:xfrm>
            <a:off x="2612538" y="2598117"/>
            <a:ext cx="2285346" cy="6598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1300" b="1" dirty="0">
                <a:solidFill>
                  <a:srgbClr val="FFFFFF"/>
                </a:solidFill>
              </a:rPr>
              <a:t>Direct </a:t>
            </a:r>
          </a:p>
          <a:p>
            <a:pPr lvl="0"/>
            <a:r>
              <a:rPr lang="en-US" sz="1300" b="1" dirty="0">
                <a:solidFill>
                  <a:srgbClr val="FFFFFF"/>
                </a:solidFill>
              </a:rPr>
              <a:t>Renewable </a:t>
            </a:r>
          </a:p>
          <a:p>
            <a:pPr lvl="0"/>
            <a:r>
              <a:rPr lang="en-US" sz="1300" b="1" dirty="0">
                <a:solidFill>
                  <a:srgbClr val="FFFFFF"/>
                </a:solidFill>
              </a:rPr>
              <a:t>Electricity Sourcing </a:t>
            </a:r>
            <a:endParaRPr lang="en-US" sz="1300" dirty="0"/>
          </a:p>
        </p:txBody>
      </p:sp>
      <p:sp>
        <p:nvSpPr>
          <p:cNvPr id="38" name="Rectangle 37">
            <a:extLst>
              <a:ext uri="{FF2B5EF4-FFF2-40B4-BE49-F238E27FC236}">
                <a16:creationId xmlns:a16="http://schemas.microsoft.com/office/drawing/2014/main" id="{3E05D460-31F7-F784-DA66-EF3009BC90D6}"/>
              </a:ext>
            </a:extLst>
          </p:cNvPr>
          <p:cNvSpPr/>
          <p:nvPr/>
        </p:nvSpPr>
        <p:spPr>
          <a:xfrm>
            <a:off x="2612538" y="1767135"/>
            <a:ext cx="2285346" cy="6598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b="1" dirty="0">
                <a:solidFill>
                  <a:srgbClr val="FFFFFF"/>
                </a:solidFill>
              </a:rPr>
              <a:t>On-Site </a:t>
            </a:r>
          </a:p>
          <a:p>
            <a:r>
              <a:rPr lang="en-US" sz="1300" b="1" dirty="0">
                <a:solidFill>
                  <a:srgbClr val="FFFFFF"/>
                </a:solidFill>
              </a:rPr>
              <a:t>Renewable </a:t>
            </a:r>
          </a:p>
          <a:p>
            <a:r>
              <a:rPr lang="en-US" sz="1300" b="1" dirty="0">
                <a:solidFill>
                  <a:srgbClr val="FFFFFF"/>
                </a:solidFill>
              </a:rPr>
              <a:t>Electricity </a:t>
            </a:r>
            <a:endParaRPr lang="en-US" sz="1300" dirty="0"/>
          </a:p>
        </p:txBody>
      </p:sp>
      <p:sp>
        <p:nvSpPr>
          <p:cNvPr id="2" name="Title 1">
            <a:extLst>
              <a:ext uri="{FF2B5EF4-FFF2-40B4-BE49-F238E27FC236}">
                <a16:creationId xmlns:a16="http://schemas.microsoft.com/office/drawing/2014/main" id="{3683FD45-366B-8760-3724-2559E16CA392}"/>
              </a:ext>
            </a:extLst>
          </p:cNvPr>
          <p:cNvSpPr>
            <a:spLocks noGrp="1"/>
          </p:cNvSpPr>
          <p:nvPr>
            <p:ph type="title"/>
          </p:nvPr>
        </p:nvSpPr>
        <p:spPr>
          <a:xfrm>
            <a:off x="1592291" y="-250301"/>
            <a:ext cx="9869864" cy="957291"/>
          </a:xfrm>
        </p:spPr>
        <p:txBody>
          <a:bodyPr/>
          <a:lstStyle/>
          <a:p>
            <a:r>
              <a:rPr lang="en-US" dirty="0"/>
              <a:t>Emissions Reduction Levers to achieve an SBT</a:t>
            </a:r>
          </a:p>
        </p:txBody>
      </p:sp>
      <p:sp>
        <p:nvSpPr>
          <p:cNvPr id="3" name="Rectangle 2">
            <a:extLst>
              <a:ext uri="{FF2B5EF4-FFF2-40B4-BE49-F238E27FC236}">
                <a16:creationId xmlns:a16="http://schemas.microsoft.com/office/drawing/2014/main" id="{4E766354-BED6-ABA5-88DB-5B1B72842BE6}"/>
              </a:ext>
            </a:extLst>
          </p:cNvPr>
          <p:cNvSpPr/>
          <p:nvPr/>
        </p:nvSpPr>
        <p:spPr>
          <a:xfrm>
            <a:off x="4890524" y="946352"/>
            <a:ext cx="5291839" cy="649659"/>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46" indent="-171446">
              <a:spcAft>
                <a:spcPts val="600"/>
              </a:spcAft>
              <a:buClr>
                <a:schemeClr val="accent1"/>
              </a:buClr>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Results in reductions of scope 1 and 2 emissions</a:t>
            </a:r>
          </a:p>
          <a:p>
            <a:pPr marL="171446" indent="-171446">
              <a:spcAft>
                <a:spcPts val="600"/>
              </a:spcAft>
              <a:buClr>
                <a:schemeClr val="accent1"/>
              </a:buClr>
              <a:buFont typeface="Arial" panose="020B0604020202020204" pitchFamily="34" charset="0"/>
              <a:buChar char="•"/>
              <a:defRPr/>
            </a:pPr>
            <a:r>
              <a:rPr lang="en-US" sz="1050" b="0" i="0" dirty="0">
                <a:solidFill>
                  <a:schemeClr val="tx1"/>
                </a:solidFill>
                <a:effectLst/>
              </a:rPr>
              <a:t>Powerful, cost-effective tool for achieving GHG reductions</a:t>
            </a:r>
            <a:r>
              <a:rPr lang="en-US" sz="1050" dirty="0">
                <a:solidFill>
                  <a:schemeClr val="tx1"/>
                </a:solidFill>
                <a:cs typeface="Arial" panose="020B0604020202020204" pitchFamily="34" charset="0"/>
              </a:rPr>
              <a:t> </a:t>
            </a:r>
          </a:p>
        </p:txBody>
      </p:sp>
      <p:sp>
        <p:nvSpPr>
          <p:cNvPr id="11" name="Rectangle 10">
            <a:extLst>
              <a:ext uri="{FF2B5EF4-FFF2-40B4-BE49-F238E27FC236}">
                <a16:creationId xmlns:a16="http://schemas.microsoft.com/office/drawing/2014/main" id="{87746E2F-D8A4-3512-1E3D-B74662657C32}"/>
              </a:ext>
            </a:extLst>
          </p:cNvPr>
          <p:cNvSpPr/>
          <p:nvPr/>
        </p:nvSpPr>
        <p:spPr>
          <a:xfrm>
            <a:off x="2605178" y="946352"/>
            <a:ext cx="2285346" cy="6598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kumimoji="0" lang="en-US" sz="1300" b="1" i="0" u="none" strike="noStrike" cap="none" spc="0" normalizeH="0" baseline="0" noProof="0" dirty="0">
              <a:ln>
                <a:noFill/>
              </a:ln>
              <a:solidFill>
                <a:srgbClr val="FFFFFF"/>
              </a:solidFill>
              <a:effectLst/>
              <a:uLnTx/>
              <a:uFillTx/>
              <a:latin typeface="+mj-lt"/>
              <a:ea typeface="+mn-ea"/>
              <a:cs typeface="+mn-cs"/>
            </a:endParaRPr>
          </a:p>
          <a:p>
            <a:r>
              <a:rPr kumimoji="0" lang="en-US" sz="1300" b="1" i="0" u="none" strike="noStrike" cap="none" spc="0" normalizeH="0" baseline="0" noProof="0" dirty="0">
                <a:ln>
                  <a:noFill/>
                </a:ln>
                <a:solidFill>
                  <a:srgbClr val="FFFFFF"/>
                </a:solidFill>
                <a:effectLst/>
                <a:uLnTx/>
                <a:uFillTx/>
                <a:latin typeface="+mj-lt"/>
                <a:ea typeface="+mn-ea"/>
                <a:cs typeface="+mn-cs"/>
              </a:rPr>
              <a:t>Facility </a:t>
            </a:r>
          </a:p>
          <a:p>
            <a:r>
              <a:rPr kumimoji="0" lang="en-US" sz="1300" b="1" i="0" u="none" strike="noStrike" cap="none" spc="0" normalizeH="0" baseline="0" noProof="0" dirty="0">
                <a:ln>
                  <a:noFill/>
                </a:ln>
                <a:solidFill>
                  <a:srgbClr val="FFFFFF"/>
                </a:solidFill>
                <a:effectLst/>
                <a:uLnTx/>
                <a:uFillTx/>
                <a:latin typeface="+mj-lt"/>
                <a:ea typeface="+mn-ea"/>
                <a:cs typeface="+mn-cs"/>
              </a:rPr>
              <a:t>Energy Efficiency </a:t>
            </a:r>
            <a:endParaRPr lang="en-US" sz="1300" dirty="0"/>
          </a:p>
          <a:p>
            <a:r>
              <a:rPr lang="en-US" sz="1350" b="1" dirty="0">
                <a:solidFill>
                  <a:schemeClr val="bg1"/>
                </a:solidFill>
              </a:rPr>
              <a:t>	</a:t>
            </a:r>
          </a:p>
        </p:txBody>
      </p:sp>
      <p:pic>
        <p:nvPicPr>
          <p:cNvPr id="7" name="Graphic 6" descr="Bar graph with downward trend with solid fill">
            <a:extLst>
              <a:ext uri="{FF2B5EF4-FFF2-40B4-BE49-F238E27FC236}">
                <a16:creationId xmlns:a16="http://schemas.microsoft.com/office/drawing/2014/main" id="{93E8ED25-A2DE-3547-CB22-0389869E7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4483" y="994986"/>
            <a:ext cx="620584" cy="620584"/>
          </a:xfrm>
          <a:prstGeom prst="rect">
            <a:avLst/>
          </a:prstGeom>
        </p:spPr>
      </p:pic>
      <p:pic>
        <p:nvPicPr>
          <p:cNvPr id="9" name="Graphic 8" descr="Dim (Medium Sun) with solid fill">
            <a:extLst>
              <a:ext uri="{FF2B5EF4-FFF2-40B4-BE49-F238E27FC236}">
                <a16:creationId xmlns:a16="http://schemas.microsoft.com/office/drawing/2014/main" id="{C84158CA-B54E-E682-F274-09AEA46E06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66324" y="1710001"/>
            <a:ext cx="756903" cy="756903"/>
          </a:xfrm>
          <a:prstGeom prst="rect">
            <a:avLst/>
          </a:prstGeom>
        </p:spPr>
      </p:pic>
      <p:pic>
        <p:nvPicPr>
          <p:cNvPr id="23" name="Graphic 22" descr="Lightning bolt with solid fill">
            <a:extLst>
              <a:ext uri="{FF2B5EF4-FFF2-40B4-BE49-F238E27FC236}">
                <a16:creationId xmlns:a16="http://schemas.microsoft.com/office/drawing/2014/main" id="{7CB14AF0-1CBF-96C9-1E82-9405984322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1108" y="2600702"/>
            <a:ext cx="655845" cy="655845"/>
          </a:xfrm>
          <a:prstGeom prst="rect">
            <a:avLst/>
          </a:prstGeom>
        </p:spPr>
      </p:pic>
      <p:pic>
        <p:nvPicPr>
          <p:cNvPr id="36" name="Graphic 35" descr="Right Brain with solid fill">
            <a:extLst>
              <a:ext uri="{FF2B5EF4-FFF2-40B4-BE49-F238E27FC236}">
                <a16:creationId xmlns:a16="http://schemas.microsoft.com/office/drawing/2014/main" id="{9DB88DF8-6115-2D99-CB7F-36C6E64206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33891" y="5159842"/>
            <a:ext cx="620584" cy="620584"/>
          </a:xfrm>
          <a:prstGeom prst="rect">
            <a:avLst/>
          </a:prstGeom>
        </p:spPr>
      </p:pic>
      <p:sp>
        <p:nvSpPr>
          <p:cNvPr id="37" name="Rectangle 36">
            <a:extLst>
              <a:ext uri="{FF2B5EF4-FFF2-40B4-BE49-F238E27FC236}">
                <a16:creationId xmlns:a16="http://schemas.microsoft.com/office/drawing/2014/main" id="{ACCAC302-31A6-4DEC-2F14-0C1055C22B28}"/>
              </a:ext>
            </a:extLst>
          </p:cNvPr>
          <p:cNvSpPr/>
          <p:nvPr/>
        </p:nvSpPr>
        <p:spPr>
          <a:xfrm>
            <a:off x="4897884" y="1767134"/>
            <a:ext cx="5291839" cy="649659"/>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46" indent="-171446">
              <a:spcAft>
                <a:spcPts val="600"/>
              </a:spcAft>
              <a:buClr>
                <a:schemeClr val="accent1"/>
              </a:buClr>
              <a:buFont typeface="Arial" panose="020B0604020202020204" pitchFamily="34" charset="0"/>
              <a:buChar char="•"/>
              <a:defRPr/>
            </a:pPr>
            <a:r>
              <a:rPr lang="en-US" sz="1050" dirty="0">
                <a:solidFill>
                  <a:schemeClr val="tx1"/>
                </a:solidFill>
              </a:rPr>
              <a:t>Results in reductions of scope 2 emissions</a:t>
            </a:r>
          </a:p>
          <a:p>
            <a:pPr marL="171446" indent="-171446">
              <a:spcAft>
                <a:spcPts val="600"/>
              </a:spcAft>
              <a:buClr>
                <a:schemeClr val="accent1"/>
              </a:buClr>
              <a:buFont typeface="Arial" panose="020B0604020202020204" pitchFamily="34" charset="0"/>
              <a:buChar char="•"/>
              <a:defRPr/>
            </a:pPr>
            <a:r>
              <a:rPr lang="en-US" sz="1050" dirty="0">
                <a:solidFill>
                  <a:schemeClr val="tx1"/>
                </a:solidFill>
              </a:rPr>
              <a:t>Provides direct GHG reductions, reputational benefits</a:t>
            </a:r>
            <a:endParaRPr lang="en-US" sz="1050" dirty="0">
              <a:solidFill>
                <a:schemeClr val="tx1"/>
              </a:solidFill>
              <a:cs typeface="Arial" panose="020B0604020202020204" pitchFamily="34" charset="0"/>
            </a:endParaRPr>
          </a:p>
        </p:txBody>
      </p:sp>
      <p:sp>
        <p:nvSpPr>
          <p:cNvPr id="42" name="Rectangle 41">
            <a:extLst>
              <a:ext uri="{FF2B5EF4-FFF2-40B4-BE49-F238E27FC236}">
                <a16:creationId xmlns:a16="http://schemas.microsoft.com/office/drawing/2014/main" id="{A50D4020-B47C-312E-CB0C-742DC4419A54}"/>
              </a:ext>
            </a:extLst>
          </p:cNvPr>
          <p:cNvSpPr/>
          <p:nvPr/>
        </p:nvSpPr>
        <p:spPr>
          <a:xfrm>
            <a:off x="4897884" y="2598116"/>
            <a:ext cx="5291839" cy="649659"/>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46" indent="-171446">
              <a:buClr>
                <a:schemeClr val="accent1"/>
              </a:buClr>
              <a:buFont typeface="Arial" panose="020B0604020202020204" pitchFamily="34" charset="0"/>
              <a:buChar char="•"/>
              <a:defRPr/>
            </a:pPr>
            <a:r>
              <a:rPr lang="en-US" sz="1050" dirty="0">
                <a:solidFill>
                  <a:schemeClr val="tx1"/>
                </a:solidFill>
              </a:rPr>
              <a:t>Results in reductions of scope 2 emissions</a:t>
            </a:r>
          </a:p>
          <a:p>
            <a:pPr marL="171446" indent="-171446">
              <a:buClr>
                <a:schemeClr val="accent1"/>
              </a:buClr>
              <a:buFont typeface="Arial" panose="020B0604020202020204" pitchFamily="34" charset="0"/>
              <a:buChar char="•"/>
              <a:defRPr/>
            </a:pPr>
            <a:r>
              <a:rPr lang="en-US" sz="1050" dirty="0">
                <a:solidFill>
                  <a:schemeClr val="tx1"/>
                </a:solidFill>
              </a:rPr>
              <a:t>Promotes growth of clean energy market; provides direct GHG reductions, reputational benefits​</a:t>
            </a:r>
            <a:endParaRPr lang="en-US" sz="1050" dirty="0">
              <a:solidFill>
                <a:schemeClr val="tx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8F79985C-16FC-DC2C-6415-45B51E7E02F4}"/>
              </a:ext>
            </a:extLst>
          </p:cNvPr>
          <p:cNvSpPr/>
          <p:nvPr/>
        </p:nvSpPr>
        <p:spPr>
          <a:xfrm>
            <a:off x="2612538" y="3436638"/>
            <a:ext cx="2285346" cy="6598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1300" b="1" dirty="0">
                <a:solidFill>
                  <a:srgbClr val="FFFFFF"/>
                </a:solidFill>
              </a:rPr>
              <a:t>Renewable Energy </a:t>
            </a:r>
          </a:p>
          <a:p>
            <a:pPr lvl="0"/>
            <a:r>
              <a:rPr lang="en-US" sz="1300" b="1" dirty="0">
                <a:solidFill>
                  <a:srgbClr val="FFFFFF"/>
                </a:solidFill>
              </a:rPr>
              <a:t>Credit (REC) </a:t>
            </a:r>
          </a:p>
          <a:p>
            <a:pPr lvl="0"/>
            <a:r>
              <a:rPr lang="en-US" sz="1300" b="1" dirty="0">
                <a:solidFill>
                  <a:srgbClr val="FFFFFF"/>
                </a:solidFill>
              </a:rPr>
              <a:t>Procurement </a:t>
            </a:r>
            <a:endParaRPr lang="en-US" sz="1300" dirty="0"/>
          </a:p>
        </p:txBody>
      </p:sp>
      <p:sp>
        <p:nvSpPr>
          <p:cNvPr id="45" name="Rectangle 44">
            <a:extLst>
              <a:ext uri="{FF2B5EF4-FFF2-40B4-BE49-F238E27FC236}">
                <a16:creationId xmlns:a16="http://schemas.microsoft.com/office/drawing/2014/main" id="{7EF63D86-9AFB-298A-AD3A-0AA882BC25D1}"/>
              </a:ext>
            </a:extLst>
          </p:cNvPr>
          <p:cNvSpPr/>
          <p:nvPr/>
        </p:nvSpPr>
        <p:spPr>
          <a:xfrm>
            <a:off x="4897884" y="3436637"/>
            <a:ext cx="5291839" cy="649659"/>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46" indent="-171446">
              <a:buClr>
                <a:schemeClr val="accent1"/>
              </a:buClr>
              <a:buFont typeface="Arial" panose="020B0604020202020204" pitchFamily="34" charset="0"/>
              <a:buChar char="•"/>
              <a:defRPr/>
            </a:pPr>
            <a:r>
              <a:rPr lang="en-US" sz="1050" dirty="0">
                <a:solidFill>
                  <a:schemeClr val="tx1"/>
                </a:solidFill>
              </a:rPr>
              <a:t>Results in reductions of scope 2 and 3 emissions</a:t>
            </a:r>
            <a:endParaRPr lang="en-US" sz="1050" dirty="0">
              <a:solidFill>
                <a:schemeClr val="tx1"/>
              </a:solidFill>
              <a:latin typeface="Arial" panose="020B0604020202020204" pitchFamily="34" charset="0"/>
              <a:cs typeface="Arial" panose="020B0604020202020204" pitchFamily="34" charset="0"/>
            </a:endParaRPr>
          </a:p>
          <a:p>
            <a:pPr marL="171446" indent="-171446">
              <a:buClr>
                <a:schemeClr val="accent1"/>
              </a:buClr>
              <a:buFont typeface="Arial" panose="020B0604020202020204" pitchFamily="34" charset="0"/>
              <a:buChar char="•"/>
              <a:defRPr/>
            </a:pPr>
            <a:r>
              <a:rPr lang="en-US" sz="1050" dirty="0">
                <a:solidFill>
                  <a:schemeClr val="tx1"/>
                </a:solidFill>
                <a:latin typeface="Arial" panose="020B0604020202020204" pitchFamily="34" charset="0"/>
                <a:cs typeface="Arial" panose="020B0604020202020204" pitchFamily="34" charset="0"/>
              </a:rPr>
              <a:t>Enable near-term goal achievement but come with annual cost premium</a:t>
            </a:r>
          </a:p>
        </p:txBody>
      </p:sp>
      <p:pic>
        <p:nvPicPr>
          <p:cNvPr id="46" name="Graphic 45" descr="Diploma with solid fill">
            <a:extLst>
              <a:ext uri="{FF2B5EF4-FFF2-40B4-BE49-F238E27FC236}">
                <a16:creationId xmlns:a16="http://schemas.microsoft.com/office/drawing/2014/main" id="{375CCDFE-298D-09D3-E794-0EF4B653FC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94613" y="3467049"/>
            <a:ext cx="588833" cy="588833"/>
          </a:xfrm>
          <a:prstGeom prst="rect">
            <a:avLst/>
          </a:prstGeom>
        </p:spPr>
      </p:pic>
      <p:sp>
        <p:nvSpPr>
          <p:cNvPr id="47" name="Rectangle 46">
            <a:extLst>
              <a:ext uri="{FF2B5EF4-FFF2-40B4-BE49-F238E27FC236}">
                <a16:creationId xmlns:a16="http://schemas.microsoft.com/office/drawing/2014/main" id="{5116DDA5-F5CB-3150-6B5B-B411BAFD8EDF}"/>
              </a:ext>
            </a:extLst>
          </p:cNvPr>
          <p:cNvSpPr/>
          <p:nvPr/>
        </p:nvSpPr>
        <p:spPr>
          <a:xfrm>
            <a:off x="2612538" y="4291120"/>
            <a:ext cx="2285346" cy="6598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b="1" dirty="0">
                <a:solidFill>
                  <a:srgbClr val="FFFFFF"/>
                </a:solidFill>
              </a:rPr>
              <a:t>Fuel Switching</a:t>
            </a:r>
            <a:endParaRPr lang="en-US" sz="1300" dirty="0"/>
          </a:p>
        </p:txBody>
      </p:sp>
      <p:sp>
        <p:nvSpPr>
          <p:cNvPr id="48" name="Rectangle 47">
            <a:extLst>
              <a:ext uri="{FF2B5EF4-FFF2-40B4-BE49-F238E27FC236}">
                <a16:creationId xmlns:a16="http://schemas.microsoft.com/office/drawing/2014/main" id="{ED1E1F7F-66D7-F44F-00E8-64E702143133}"/>
              </a:ext>
            </a:extLst>
          </p:cNvPr>
          <p:cNvSpPr/>
          <p:nvPr/>
        </p:nvSpPr>
        <p:spPr>
          <a:xfrm>
            <a:off x="4897884" y="4291119"/>
            <a:ext cx="5291839" cy="649659"/>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46" indent="-171446">
              <a:buClr>
                <a:schemeClr val="accent1"/>
              </a:buClr>
              <a:buFont typeface="Arial" panose="020B0604020202020204" pitchFamily="34" charset="0"/>
              <a:buChar char="•"/>
              <a:defRPr/>
            </a:pPr>
            <a:r>
              <a:rPr lang="en-US" sz="1050" dirty="0">
                <a:solidFill>
                  <a:schemeClr val="tx1"/>
                </a:solidFill>
              </a:rPr>
              <a:t>Results in reductions of scope 3 emissions</a:t>
            </a:r>
          </a:p>
          <a:p>
            <a:pPr marL="171446" indent="-171446">
              <a:buClr>
                <a:schemeClr val="accent1"/>
              </a:buClr>
              <a:buFont typeface="Arial" panose="020B0604020202020204" pitchFamily="34" charset="0"/>
              <a:buChar char="•"/>
              <a:defRPr/>
            </a:pPr>
            <a:r>
              <a:rPr lang="en-US" sz="1050" dirty="0">
                <a:solidFill>
                  <a:schemeClr val="tx1"/>
                </a:solidFill>
              </a:rPr>
              <a:t>Further invest in R&amp;D to meet market expectations for alternative fuel trucks</a:t>
            </a:r>
          </a:p>
        </p:txBody>
      </p:sp>
      <p:pic>
        <p:nvPicPr>
          <p:cNvPr id="50" name="Graphic 49" descr="Truck with solid fill">
            <a:extLst>
              <a:ext uri="{FF2B5EF4-FFF2-40B4-BE49-F238E27FC236}">
                <a16:creationId xmlns:a16="http://schemas.microsoft.com/office/drawing/2014/main" id="{10556763-1DF9-382E-E97A-8667CCCEBA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59083" y="4328497"/>
            <a:ext cx="606015" cy="606015"/>
          </a:xfrm>
          <a:prstGeom prst="rect">
            <a:avLst/>
          </a:prstGeom>
        </p:spPr>
      </p:pic>
      <p:sp>
        <p:nvSpPr>
          <p:cNvPr id="55" name="Rectangle 54">
            <a:extLst>
              <a:ext uri="{FF2B5EF4-FFF2-40B4-BE49-F238E27FC236}">
                <a16:creationId xmlns:a16="http://schemas.microsoft.com/office/drawing/2014/main" id="{8E171284-5DC2-6006-3C30-1C5959196EC9}"/>
              </a:ext>
            </a:extLst>
          </p:cNvPr>
          <p:cNvSpPr/>
          <p:nvPr/>
        </p:nvSpPr>
        <p:spPr>
          <a:xfrm>
            <a:off x="4897884" y="5130767"/>
            <a:ext cx="5291839" cy="649659"/>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46" indent="-171446">
              <a:buClr>
                <a:schemeClr val="accent1"/>
              </a:buClr>
              <a:buFont typeface="Arial" panose="020B0604020202020204" pitchFamily="34" charset="0"/>
              <a:buChar char="•"/>
              <a:defRPr/>
            </a:pPr>
            <a:r>
              <a:rPr lang="en-US" sz="1050" dirty="0">
                <a:solidFill>
                  <a:schemeClr val="tx1"/>
                </a:solidFill>
              </a:rPr>
              <a:t>Results in reductions of scope 3 emissions </a:t>
            </a:r>
          </a:p>
          <a:p>
            <a:pPr marL="171446" indent="-171446">
              <a:buClr>
                <a:schemeClr val="accent1"/>
              </a:buClr>
              <a:buFont typeface="Arial" panose="020B0604020202020204" pitchFamily="34" charset="0"/>
              <a:buChar char="•"/>
              <a:defRPr/>
            </a:pPr>
            <a:r>
              <a:rPr lang="en-US" sz="1050" dirty="0">
                <a:solidFill>
                  <a:schemeClr val="tx1"/>
                </a:solidFill>
              </a:rPr>
              <a:t>Design products with raw materials with lower carbon footprint using PCF for evaluation</a:t>
            </a:r>
          </a:p>
        </p:txBody>
      </p:sp>
      <p:sp>
        <p:nvSpPr>
          <p:cNvPr id="57" name="Rectangle 56">
            <a:extLst>
              <a:ext uri="{FF2B5EF4-FFF2-40B4-BE49-F238E27FC236}">
                <a16:creationId xmlns:a16="http://schemas.microsoft.com/office/drawing/2014/main" id="{5159F7B7-FB73-2351-B001-DF894498EEAF}"/>
              </a:ext>
            </a:extLst>
          </p:cNvPr>
          <p:cNvSpPr/>
          <p:nvPr/>
        </p:nvSpPr>
        <p:spPr>
          <a:xfrm>
            <a:off x="2612538" y="5970416"/>
            <a:ext cx="2285346" cy="6598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b="1" dirty="0">
                <a:solidFill>
                  <a:srgbClr val="FFFFFF"/>
                </a:solidFill>
              </a:rPr>
              <a:t>Procurement Spend</a:t>
            </a:r>
            <a:endParaRPr lang="en-US" sz="1300" dirty="0"/>
          </a:p>
        </p:txBody>
      </p:sp>
      <p:sp>
        <p:nvSpPr>
          <p:cNvPr id="59" name="Rectangle 58">
            <a:extLst>
              <a:ext uri="{FF2B5EF4-FFF2-40B4-BE49-F238E27FC236}">
                <a16:creationId xmlns:a16="http://schemas.microsoft.com/office/drawing/2014/main" id="{DD85002D-C222-EBAC-231D-46503B3FD9F8}"/>
              </a:ext>
            </a:extLst>
          </p:cNvPr>
          <p:cNvSpPr/>
          <p:nvPr/>
        </p:nvSpPr>
        <p:spPr>
          <a:xfrm>
            <a:off x="4897884" y="5970415"/>
            <a:ext cx="5291839" cy="649659"/>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46" indent="-171446">
              <a:buClr>
                <a:schemeClr val="accent1"/>
              </a:buClr>
              <a:buFont typeface="Arial" panose="020B0604020202020204" pitchFamily="34" charset="0"/>
              <a:buChar char="•"/>
              <a:defRPr/>
            </a:pPr>
            <a:r>
              <a:rPr lang="en-US" sz="1050" dirty="0">
                <a:solidFill>
                  <a:schemeClr val="tx1"/>
                </a:solidFill>
              </a:rPr>
              <a:t>Results in reductions of scope 3 emissions </a:t>
            </a:r>
          </a:p>
          <a:p>
            <a:pPr marL="171446" indent="-171446">
              <a:buClr>
                <a:schemeClr val="accent1"/>
              </a:buClr>
              <a:buFont typeface="Arial" panose="020B0604020202020204" pitchFamily="34" charset="0"/>
              <a:buChar char="•"/>
              <a:defRPr/>
            </a:pPr>
            <a:r>
              <a:rPr lang="en-US" sz="1050" dirty="0">
                <a:solidFill>
                  <a:schemeClr val="tx1"/>
                </a:solidFill>
              </a:rPr>
              <a:t>Require key suppliers to set science based GHG emission reduction targets</a:t>
            </a:r>
          </a:p>
          <a:p>
            <a:pPr marL="171446" indent="-171446">
              <a:buClr>
                <a:schemeClr val="accent1"/>
              </a:buClr>
              <a:buFont typeface="Arial" panose="020B0604020202020204" pitchFamily="34" charset="0"/>
              <a:buChar char="•"/>
              <a:defRPr/>
            </a:pPr>
            <a:r>
              <a:rPr lang="en-US" sz="1050" dirty="0">
                <a:solidFill>
                  <a:schemeClr val="tx1"/>
                </a:solidFill>
              </a:rPr>
              <a:t>Create procurement policies to align with reduction goals </a:t>
            </a:r>
          </a:p>
          <a:p>
            <a:pPr marL="171446" indent="-171446">
              <a:buClr>
                <a:schemeClr val="accent1"/>
              </a:buClr>
              <a:buFont typeface="Arial" panose="020B0604020202020204" pitchFamily="34" charset="0"/>
              <a:buChar char="•"/>
              <a:defRPr/>
            </a:pPr>
            <a:r>
              <a:rPr lang="en-US" sz="1050" dirty="0">
                <a:solidFill>
                  <a:schemeClr val="tx1"/>
                </a:solidFill>
              </a:rPr>
              <a:t>Integrate GHG emissions into supplier code of conduct ​</a:t>
            </a:r>
          </a:p>
        </p:txBody>
      </p:sp>
      <p:pic>
        <p:nvPicPr>
          <p:cNvPr id="61" name="Graphic 60" descr="Dollar with solid fill">
            <a:extLst>
              <a:ext uri="{FF2B5EF4-FFF2-40B4-BE49-F238E27FC236}">
                <a16:creationId xmlns:a16="http://schemas.microsoft.com/office/drawing/2014/main" id="{DBAD73CF-39CE-D061-5007-1AF7C7DA896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75544" y="6039153"/>
            <a:ext cx="512182" cy="512182"/>
          </a:xfrm>
          <a:prstGeom prst="rect">
            <a:avLst/>
          </a:prstGeom>
        </p:spPr>
      </p:pic>
    </p:spTree>
    <p:extLst>
      <p:ext uri="{BB962C8B-B14F-4D97-AF65-F5344CB8AC3E}">
        <p14:creationId xmlns:p14="http://schemas.microsoft.com/office/powerpoint/2010/main" val="2398129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5576-9F8F-786D-AB34-D2D7DF012987}"/>
              </a:ext>
            </a:extLst>
          </p:cNvPr>
          <p:cNvSpPr>
            <a:spLocks noGrp="1"/>
          </p:cNvSpPr>
          <p:nvPr>
            <p:ph type="title"/>
          </p:nvPr>
        </p:nvSpPr>
        <p:spPr/>
        <p:txBody>
          <a:bodyPr/>
          <a:lstStyle/>
          <a:p>
            <a:r>
              <a:rPr lang="en-US" dirty="0"/>
              <a:t>Creating a Roadmap for Target Achievement</a:t>
            </a:r>
          </a:p>
        </p:txBody>
      </p:sp>
      <p:sp>
        <p:nvSpPr>
          <p:cNvPr id="3" name="Text Placeholder 2">
            <a:extLst>
              <a:ext uri="{FF2B5EF4-FFF2-40B4-BE49-F238E27FC236}">
                <a16:creationId xmlns:a16="http://schemas.microsoft.com/office/drawing/2014/main" id="{5A1AD7D7-0347-9022-987D-EAE76C7B6762}"/>
              </a:ext>
            </a:extLst>
          </p:cNvPr>
          <p:cNvSpPr>
            <a:spLocks noGrp="1"/>
          </p:cNvSpPr>
          <p:nvPr>
            <p:ph type="body" sz="quarter" idx="10"/>
          </p:nvPr>
        </p:nvSpPr>
        <p:spPr/>
        <p:txBody>
          <a:bodyPr/>
          <a:lstStyle/>
          <a:p>
            <a:r>
              <a:rPr lang="en-US" dirty="0"/>
              <a:t>SBT Roadmap</a:t>
            </a:r>
          </a:p>
        </p:txBody>
      </p:sp>
      <p:sp>
        <p:nvSpPr>
          <p:cNvPr id="4" name="Text Placeholder 3">
            <a:extLst>
              <a:ext uri="{FF2B5EF4-FFF2-40B4-BE49-F238E27FC236}">
                <a16:creationId xmlns:a16="http://schemas.microsoft.com/office/drawing/2014/main" id="{5C4F4A13-B3B0-3AB7-B549-4006DD6A3824}"/>
              </a:ext>
            </a:extLst>
          </p:cNvPr>
          <p:cNvSpPr>
            <a:spLocks noGrp="1"/>
          </p:cNvSpPr>
          <p:nvPr>
            <p:ph type="body" sz="quarter" idx="11"/>
          </p:nvPr>
        </p:nvSpPr>
        <p:spPr>
          <a:xfrm>
            <a:off x="1470581" y="1343055"/>
            <a:ext cx="10505952" cy="3365500"/>
          </a:xfrm>
        </p:spPr>
        <p:txBody>
          <a:bodyPr/>
          <a:lstStyle/>
          <a:p>
            <a:pPr marL="457189" indent="-270927">
              <a:buClrTx/>
              <a:buSzPts val="1400"/>
              <a:buFont typeface="Google Sans"/>
              <a:buChar char="●"/>
            </a:pPr>
            <a:r>
              <a:rPr lang="en-US" sz="1867" dirty="0">
                <a:solidFill>
                  <a:schemeClr val="tx1"/>
                </a:solidFill>
                <a:latin typeface="+mn-lt"/>
                <a:ea typeface="Google Sans"/>
                <a:cs typeface="Google Sans"/>
                <a:sym typeface="Google Sans"/>
              </a:rPr>
              <a:t>Identify key levers and projects to reduce GHG emissions</a:t>
            </a:r>
          </a:p>
          <a:p>
            <a:pPr marL="457189" indent="-270927">
              <a:buClrTx/>
              <a:buSzPts val="1400"/>
              <a:buFont typeface="Google Sans"/>
              <a:buChar char="●"/>
            </a:pPr>
            <a:r>
              <a:rPr lang="en-US" sz="1867" dirty="0">
                <a:solidFill>
                  <a:schemeClr val="tx1"/>
                </a:solidFill>
                <a:latin typeface="+mn-lt"/>
                <a:ea typeface="Google Sans"/>
                <a:cs typeface="Google Sans"/>
                <a:sym typeface="Google Sans"/>
              </a:rPr>
              <a:t>Estimate project impact</a:t>
            </a:r>
          </a:p>
          <a:p>
            <a:pPr marL="1219170" lvl="1" indent="-423323">
              <a:buClrTx/>
              <a:buSzPts val="1400"/>
              <a:buFont typeface="Google Sans"/>
              <a:buChar char="○"/>
            </a:pPr>
            <a:r>
              <a:rPr lang="en-US" sz="1867" dirty="0">
                <a:solidFill>
                  <a:schemeClr val="tx1"/>
                </a:solidFill>
                <a:latin typeface="+mn-lt"/>
                <a:ea typeface="Google Sans"/>
                <a:cs typeface="Google Sans"/>
                <a:sym typeface="Google Sans"/>
              </a:rPr>
              <a:t>GHG emissions reductions</a:t>
            </a:r>
          </a:p>
          <a:p>
            <a:pPr marL="1219170" lvl="1" indent="-423323">
              <a:buClrTx/>
              <a:buSzPts val="1400"/>
              <a:buFont typeface="Google Sans"/>
              <a:buChar char="○"/>
            </a:pPr>
            <a:r>
              <a:rPr lang="en-US" sz="1867" dirty="0">
                <a:solidFill>
                  <a:schemeClr val="tx1"/>
                </a:solidFill>
                <a:latin typeface="+mn-lt"/>
                <a:ea typeface="Google Sans"/>
                <a:cs typeface="Google Sans"/>
                <a:sym typeface="Google Sans"/>
              </a:rPr>
              <a:t>Energy reductions</a:t>
            </a:r>
          </a:p>
          <a:p>
            <a:pPr marL="1219170" lvl="1" indent="-423323">
              <a:buClrTx/>
              <a:buSzPts val="1400"/>
              <a:buFont typeface="Google Sans"/>
              <a:buChar char="○"/>
            </a:pPr>
            <a:r>
              <a:rPr lang="en-US" sz="1867" dirty="0">
                <a:solidFill>
                  <a:schemeClr val="tx1"/>
                </a:solidFill>
                <a:latin typeface="+mn-lt"/>
                <a:ea typeface="Google Sans"/>
                <a:cs typeface="Google Sans"/>
                <a:sym typeface="Google Sans"/>
              </a:rPr>
              <a:t>Worker safety improvements</a:t>
            </a:r>
          </a:p>
          <a:p>
            <a:pPr marL="1219170" lvl="1" indent="-423323">
              <a:buClrTx/>
              <a:buSzPts val="1400"/>
              <a:buFont typeface="Google Sans"/>
              <a:buChar char="○"/>
            </a:pPr>
            <a:r>
              <a:rPr lang="en-US" sz="1867" dirty="0">
                <a:solidFill>
                  <a:schemeClr val="tx1"/>
                </a:solidFill>
                <a:latin typeface="+mn-lt"/>
                <a:ea typeface="Google Sans"/>
                <a:cs typeface="Google Sans"/>
                <a:sym typeface="Google Sans"/>
              </a:rPr>
              <a:t>Other project benefits</a:t>
            </a:r>
          </a:p>
          <a:p>
            <a:pPr marL="457189" indent="-270927">
              <a:buClrTx/>
              <a:buSzPts val="1400"/>
              <a:buFont typeface="Google Sans"/>
              <a:buChar char="●"/>
            </a:pPr>
            <a:r>
              <a:rPr lang="en-US" sz="1867" dirty="0">
                <a:solidFill>
                  <a:schemeClr val="tx1"/>
                </a:solidFill>
                <a:latin typeface="+mn-lt"/>
                <a:ea typeface="Google Sans"/>
                <a:cs typeface="Google Sans"/>
                <a:sym typeface="Google Sans"/>
              </a:rPr>
              <a:t>Estimate financial implications</a:t>
            </a:r>
          </a:p>
          <a:p>
            <a:pPr marL="1219170" lvl="1" indent="-423323">
              <a:buClrTx/>
              <a:buSzPts val="1400"/>
              <a:buFont typeface="Google Sans"/>
              <a:buChar char="○"/>
            </a:pPr>
            <a:r>
              <a:rPr lang="en-US" sz="1867" dirty="0">
                <a:solidFill>
                  <a:schemeClr val="tx1"/>
                </a:solidFill>
                <a:latin typeface="+mn-lt"/>
                <a:ea typeface="Google Sans"/>
                <a:cs typeface="Google Sans"/>
                <a:sym typeface="Google Sans"/>
              </a:rPr>
              <a:t>Capital costs</a:t>
            </a:r>
          </a:p>
          <a:p>
            <a:pPr marL="1219170" lvl="1" indent="-423323">
              <a:buClrTx/>
              <a:buSzPts val="1400"/>
              <a:buFont typeface="Google Sans"/>
              <a:buChar char="○"/>
            </a:pPr>
            <a:r>
              <a:rPr lang="en-US" sz="1867" dirty="0">
                <a:solidFill>
                  <a:schemeClr val="tx1"/>
                </a:solidFill>
                <a:latin typeface="+mn-lt"/>
                <a:ea typeface="Google Sans"/>
                <a:cs typeface="Google Sans"/>
                <a:sym typeface="Google Sans"/>
              </a:rPr>
              <a:t>Savings - Operation and Maintenance</a:t>
            </a:r>
          </a:p>
          <a:p>
            <a:pPr marL="1219170" lvl="1" indent="-423323">
              <a:buClrTx/>
              <a:buSzPts val="1400"/>
              <a:buFont typeface="Google Sans"/>
              <a:buChar char="○"/>
            </a:pPr>
            <a:r>
              <a:rPr lang="en-US" sz="1867" dirty="0">
                <a:solidFill>
                  <a:schemeClr val="tx1"/>
                </a:solidFill>
                <a:latin typeface="+mn-lt"/>
                <a:ea typeface="Google Sans"/>
                <a:cs typeface="Google Sans"/>
                <a:sym typeface="Google Sans"/>
              </a:rPr>
              <a:t>Simple Payback</a:t>
            </a:r>
          </a:p>
          <a:p>
            <a:pPr marL="457189" indent="-270927">
              <a:buClrTx/>
              <a:buSzPts val="1400"/>
              <a:buFont typeface="Google Sans"/>
              <a:buChar char="●"/>
            </a:pPr>
            <a:r>
              <a:rPr lang="en-US" sz="1867" dirty="0">
                <a:solidFill>
                  <a:schemeClr val="tx1"/>
                </a:solidFill>
                <a:latin typeface="+mn-lt"/>
                <a:ea typeface="Google Sans"/>
                <a:cs typeface="Google Sans"/>
                <a:sym typeface="Google Sans"/>
              </a:rPr>
              <a:t>Build buy-in with key stakeholders</a:t>
            </a:r>
          </a:p>
          <a:p>
            <a:pPr marL="1219170" lvl="1" indent="-423323">
              <a:buClrTx/>
              <a:buSzPts val="1400"/>
              <a:buFont typeface="Google Sans"/>
              <a:buChar char="○"/>
            </a:pPr>
            <a:r>
              <a:rPr lang="en-US" sz="1867" dirty="0">
                <a:solidFill>
                  <a:schemeClr val="tx1"/>
                </a:solidFill>
                <a:latin typeface="+mn-lt"/>
                <a:ea typeface="Google Sans"/>
                <a:cs typeface="Google Sans"/>
                <a:sym typeface="Google Sans"/>
              </a:rPr>
              <a:t>Ultimate decision makers</a:t>
            </a:r>
          </a:p>
          <a:p>
            <a:pPr marL="1219170" lvl="1" indent="-423323">
              <a:buClrTx/>
              <a:buSzPts val="1400"/>
              <a:buFont typeface="Google Sans"/>
              <a:buChar char="○"/>
            </a:pPr>
            <a:r>
              <a:rPr lang="en-US" sz="1867" dirty="0">
                <a:solidFill>
                  <a:schemeClr val="tx1"/>
                </a:solidFill>
                <a:latin typeface="+mn-lt"/>
                <a:ea typeface="Google Sans"/>
                <a:cs typeface="Google Sans"/>
                <a:sym typeface="Google Sans"/>
              </a:rPr>
              <a:t>Sources of funding</a:t>
            </a:r>
          </a:p>
          <a:p>
            <a:pPr marL="1219170" lvl="1" indent="-423323">
              <a:buClrTx/>
              <a:buSzPts val="1400"/>
              <a:buFont typeface="Google Sans"/>
              <a:buChar char="○"/>
            </a:pPr>
            <a:r>
              <a:rPr lang="en-US" sz="1867" dirty="0">
                <a:solidFill>
                  <a:schemeClr val="tx1"/>
                </a:solidFill>
                <a:latin typeface="+mn-lt"/>
                <a:ea typeface="Google Sans"/>
                <a:cs typeface="Google Sans"/>
                <a:sym typeface="Google Sans"/>
              </a:rPr>
              <a:t>Execution teams</a:t>
            </a:r>
          </a:p>
          <a:p>
            <a:endParaRPr lang="en-US" dirty="0"/>
          </a:p>
        </p:txBody>
      </p:sp>
    </p:spTree>
    <p:extLst>
      <p:ext uri="{BB962C8B-B14F-4D97-AF65-F5344CB8AC3E}">
        <p14:creationId xmlns:p14="http://schemas.microsoft.com/office/powerpoint/2010/main" val="3358726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3211-5458-A853-DE8B-354FCAA2EB9F}"/>
              </a:ext>
            </a:extLst>
          </p:cNvPr>
          <p:cNvSpPr>
            <a:spLocks noGrp="1"/>
          </p:cNvSpPr>
          <p:nvPr>
            <p:ph type="title"/>
          </p:nvPr>
        </p:nvSpPr>
        <p:spPr/>
        <p:txBody>
          <a:bodyPr/>
          <a:lstStyle/>
          <a:p>
            <a:r>
              <a:rPr lang="en-US" dirty="0"/>
              <a:t>Planning for Target Achievement </a:t>
            </a:r>
          </a:p>
        </p:txBody>
      </p:sp>
      <p:sp>
        <p:nvSpPr>
          <p:cNvPr id="3" name="Text Placeholder 2">
            <a:extLst>
              <a:ext uri="{FF2B5EF4-FFF2-40B4-BE49-F238E27FC236}">
                <a16:creationId xmlns:a16="http://schemas.microsoft.com/office/drawing/2014/main" id="{230468BD-8406-C478-69E1-E92F9423682A}"/>
              </a:ext>
            </a:extLst>
          </p:cNvPr>
          <p:cNvSpPr>
            <a:spLocks noGrp="1"/>
          </p:cNvSpPr>
          <p:nvPr>
            <p:ph type="body" sz="quarter" idx="10"/>
          </p:nvPr>
        </p:nvSpPr>
        <p:spPr/>
        <p:txBody>
          <a:bodyPr/>
          <a:lstStyle/>
          <a:p>
            <a:r>
              <a:rPr lang="en-US" dirty="0"/>
              <a:t>Illustrative SBT Roadmap – Scope 1 and 2</a:t>
            </a:r>
          </a:p>
        </p:txBody>
      </p:sp>
      <p:graphicFrame>
        <p:nvGraphicFramePr>
          <p:cNvPr id="5" name="Chart 4">
            <a:extLst>
              <a:ext uri="{FF2B5EF4-FFF2-40B4-BE49-F238E27FC236}">
                <a16:creationId xmlns:a16="http://schemas.microsoft.com/office/drawing/2014/main" id="{5A368AE0-5104-C819-F1F3-55ACDD7CBF7A}"/>
              </a:ext>
            </a:extLst>
          </p:cNvPr>
          <p:cNvGraphicFramePr>
            <a:graphicFrameLocks/>
          </p:cNvGraphicFramePr>
          <p:nvPr/>
        </p:nvGraphicFramePr>
        <p:xfrm>
          <a:off x="2068355" y="2072746"/>
          <a:ext cx="6458620" cy="3948954"/>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5AF3C482-C7B9-B510-E733-AE010793301C}"/>
              </a:ext>
            </a:extLst>
          </p:cNvPr>
          <p:cNvGrpSpPr/>
          <p:nvPr/>
        </p:nvGrpSpPr>
        <p:grpSpPr>
          <a:xfrm>
            <a:off x="8355845" y="2633169"/>
            <a:ext cx="4117764" cy="2092881"/>
            <a:chOff x="8258191" y="2658849"/>
            <a:chExt cx="4117764" cy="2092881"/>
          </a:xfrm>
        </p:grpSpPr>
        <p:sp>
          <p:nvSpPr>
            <p:cNvPr id="7" name="TextBox 6">
              <a:extLst>
                <a:ext uri="{FF2B5EF4-FFF2-40B4-BE49-F238E27FC236}">
                  <a16:creationId xmlns:a16="http://schemas.microsoft.com/office/drawing/2014/main" id="{AE48E714-F795-7F3B-2EEE-D0A720FA4774}"/>
                </a:ext>
              </a:extLst>
            </p:cNvPr>
            <p:cNvSpPr txBox="1"/>
            <p:nvPr/>
          </p:nvSpPr>
          <p:spPr>
            <a:xfrm flipH="1">
              <a:off x="8949416" y="2658849"/>
              <a:ext cx="3426539" cy="2092881"/>
            </a:xfrm>
            <a:prstGeom prst="rect">
              <a:avLst/>
            </a:prstGeom>
            <a:noFill/>
          </p:spPr>
          <p:txBody>
            <a:bodyPr wrap="square" rtlCol="0">
              <a:spAutoFit/>
            </a:bodyPr>
            <a:lstStyle/>
            <a:p>
              <a:pPr marL="233363" indent="-233363">
                <a:spcAft>
                  <a:spcPts val="900"/>
                </a:spcAft>
                <a:buClr>
                  <a:schemeClr val="tx2"/>
                </a:buClr>
                <a:buFont typeface="Wingdings" panose="05000000000000000000" pitchFamily="2" charset="2"/>
                <a:buChar char="§"/>
                <a:defRPr/>
              </a:pPr>
              <a:r>
                <a:rPr lang="en-US" sz="2000" dirty="0"/>
                <a:t>Energy efficiency</a:t>
              </a:r>
            </a:p>
            <a:p>
              <a:pPr marL="233363" indent="-233363">
                <a:spcAft>
                  <a:spcPts val="900"/>
                </a:spcAft>
                <a:buClr>
                  <a:schemeClr val="tx2"/>
                </a:buClr>
                <a:buFont typeface="Wingdings" panose="05000000000000000000" pitchFamily="2" charset="2"/>
                <a:buChar char="§"/>
                <a:defRPr/>
              </a:pPr>
              <a:r>
                <a:rPr lang="en-US" sz="2000" dirty="0"/>
                <a:t>Process efficiency</a:t>
              </a:r>
            </a:p>
            <a:p>
              <a:pPr marL="233363" indent="-233363">
                <a:spcAft>
                  <a:spcPts val="900"/>
                </a:spcAft>
                <a:buClr>
                  <a:schemeClr val="tx2"/>
                </a:buClr>
                <a:buFont typeface="Wingdings" panose="05000000000000000000" pitchFamily="2" charset="2"/>
                <a:buChar char="§"/>
                <a:defRPr/>
              </a:pPr>
              <a:r>
                <a:rPr lang="en-US" sz="2000" dirty="0"/>
                <a:t>Equipment upgrades</a:t>
              </a:r>
            </a:p>
            <a:p>
              <a:pPr marL="233363" indent="-233363">
                <a:spcAft>
                  <a:spcPts val="900"/>
                </a:spcAft>
                <a:buClr>
                  <a:schemeClr val="tx2"/>
                </a:buClr>
                <a:buFont typeface="Wingdings" panose="05000000000000000000" pitchFamily="2" charset="2"/>
                <a:buChar char="§"/>
                <a:defRPr/>
              </a:pPr>
              <a:r>
                <a:rPr lang="en-US" sz="2000" dirty="0"/>
                <a:t>Renewable energy</a:t>
              </a:r>
            </a:p>
            <a:p>
              <a:pPr marL="233363" indent="-233363">
                <a:spcAft>
                  <a:spcPts val="900"/>
                </a:spcAft>
                <a:buClr>
                  <a:schemeClr val="tx2"/>
                </a:buClr>
                <a:buFont typeface="Wingdings" panose="05000000000000000000" pitchFamily="2" charset="2"/>
                <a:buChar char="§"/>
                <a:defRPr/>
              </a:pPr>
              <a:r>
                <a:rPr lang="en-US" sz="2000" dirty="0"/>
                <a:t>Electrification</a:t>
              </a:r>
            </a:p>
          </p:txBody>
        </p:sp>
        <p:sp>
          <p:nvSpPr>
            <p:cNvPr id="8" name="Left Brace 7">
              <a:extLst>
                <a:ext uri="{FF2B5EF4-FFF2-40B4-BE49-F238E27FC236}">
                  <a16:creationId xmlns:a16="http://schemas.microsoft.com/office/drawing/2014/main" id="{0658489B-96BB-978F-9730-83AE9975432B}"/>
                </a:ext>
              </a:extLst>
            </p:cNvPr>
            <p:cNvSpPr/>
            <p:nvPr/>
          </p:nvSpPr>
          <p:spPr>
            <a:xfrm>
              <a:off x="8526974" y="2668039"/>
              <a:ext cx="268783" cy="2083691"/>
            </a:xfrm>
            <a:prstGeom prst="leftBrace">
              <a:avLst>
                <a:gd name="adj1" fmla="val 8333"/>
                <a:gd name="adj2" fmla="val 42742"/>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Left Brace 8">
              <a:extLst>
                <a:ext uri="{FF2B5EF4-FFF2-40B4-BE49-F238E27FC236}">
                  <a16:creationId xmlns:a16="http://schemas.microsoft.com/office/drawing/2014/main" id="{F0360E73-4E6F-DF4C-EF2D-0C15F346A50A}"/>
                </a:ext>
              </a:extLst>
            </p:cNvPr>
            <p:cNvSpPr/>
            <p:nvPr/>
          </p:nvSpPr>
          <p:spPr>
            <a:xfrm rot="10800000">
              <a:off x="8258191" y="3019538"/>
              <a:ext cx="268783" cy="1127897"/>
            </a:xfrm>
            <a:prstGeom prst="leftBrace">
              <a:avLst>
                <a:gd name="adj1" fmla="val 8333"/>
                <a:gd name="adj2" fmla="val 515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881D534C-DFE0-BA7A-8F89-FA1C752ED1C5}"/>
              </a:ext>
            </a:extLst>
          </p:cNvPr>
          <p:cNvSpPr txBox="1"/>
          <p:nvPr/>
        </p:nvSpPr>
        <p:spPr>
          <a:xfrm>
            <a:off x="3506949" y="3939901"/>
            <a:ext cx="2719680" cy="584775"/>
          </a:xfrm>
          <a:prstGeom prst="rect">
            <a:avLst/>
          </a:prstGeom>
          <a:solidFill>
            <a:schemeClr val="bg1">
              <a:alpha val="50000"/>
            </a:schemeClr>
          </a:solidFill>
        </p:spPr>
        <p:txBody>
          <a:bodyPr wrap="square" rtlCol="0">
            <a:spAutoFit/>
          </a:bodyPr>
          <a:lstStyle/>
          <a:p>
            <a:pPr algn="ctr"/>
            <a:r>
              <a:rPr lang="en-US" sz="3200" dirty="0">
                <a:solidFill>
                  <a:schemeClr val="tx1">
                    <a:lumMod val="50000"/>
                    <a:lumOff val="50000"/>
                  </a:schemeClr>
                </a:solidFill>
              </a:rPr>
              <a:t>Illustrative</a:t>
            </a:r>
          </a:p>
        </p:txBody>
      </p:sp>
    </p:spTree>
    <p:extLst>
      <p:ext uri="{BB962C8B-B14F-4D97-AF65-F5344CB8AC3E}">
        <p14:creationId xmlns:p14="http://schemas.microsoft.com/office/powerpoint/2010/main" val="4162631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57562659-660B-40B6-BC0E-C6049B58019A}"/>
              </a:ext>
            </a:extLst>
          </p:cNvPr>
          <p:cNvGraphicFramePr>
            <a:graphicFrameLocks/>
          </p:cNvGraphicFramePr>
          <p:nvPr/>
        </p:nvGraphicFramePr>
        <p:xfrm>
          <a:off x="1456748" y="2088657"/>
          <a:ext cx="6740525" cy="33909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8EA6049-1A76-98CE-B9AC-2ECCFC5A5409}"/>
              </a:ext>
            </a:extLst>
          </p:cNvPr>
          <p:cNvSpPr>
            <a:spLocks noGrp="1"/>
          </p:cNvSpPr>
          <p:nvPr>
            <p:ph type="title"/>
          </p:nvPr>
        </p:nvSpPr>
        <p:spPr/>
        <p:txBody>
          <a:bodyPr/>
          <a:lstStyle/>
          <a:p>
            <a:r>
              <a:rPr lang="en-US" dirty="0"/>
              <a:t>Planning for Target Achievement </a:t>
            </a:r>
          </a:p>
        </p:txBody>
      </p:sp>
      <p:sp>
        <p:nvSpPr>
          <p:cNvPr id="3" name="Text Placeholder 2">
            <a:extLst>
              <a:ext uri="{FF2B5EF4-FFF2-40B4-BE49-F238E27FC236}">
                <a16:creationId xmlns:a16="http://schemas.microsoft.com/office/drawing/2014/main" id="{9C26159D-38FA-4EAF-E53E-487DC70E18B2}"/>
              </a:ext>
            </a:extLst>
          </p:cNvPr>
          <p:cNvSpPr>
            <a:spLocks noGrp="1"/>
          </p:cNvSpPr>
          <p:nvPr>
            <p:ph type="body" sz="quarter" idx="10"/>
          </p:nvPr>
        </p:nvSpPr>
        <p:spPr/>
        <p:txBody>
          <a:bodyPr/>
          <a:lstStyle/>
          <a:p>
            <a:r>
              <a:rPr lang="en-US" dirty="0"/>
              <a:t>Illustrative SBT Roadmap – Scope 3</a:t>
            </a:r>
          </a:p>
        </p:txBody>
      </p:sp>
      <p:sp>
        <p:nvSpPr>
          <p:cNvPr id="21" name="TextBox 20">
            <a:extLst>
              <a:ext uri="{FF2B5EF4-FFF2-40B4-BE49-F238E27FC236}">
                <a16:creationId xmlns:a16="http://schemas.microsoft.com/office/drawing/2014/main" id="{A8CD403C-5F87-F083-DB52-4857BC96D08D}"/>
              </a:ext>
            </a:extLst>
          </p:cNvPr>
          <p:cNvSpPr txBox="1"/>
          <p:nvPr/>
        </p:nvSpPr>
        <p:spPr>
          <a:xfrm>
            <a:off x="2948986" y="3784107"/>
            <a:ext cx="2719680" cy="584775"/>
          </a:xfrm>
          <a:prstGeom prst="rect">
            <a:avLst/>
          </a:prstGeom>
          <a:solidFill>
            <a:schemeClr val="bg1">
              <a:alpha val="50000"/>
            </a:schemeClr>
          </a:solidFill>
        </p:spPr>
        <p:txBody>
          <a:bodyPr wrap="square" rtlCol="0">
            <a:spAutoFit/>
          </a:bodyPr>
          <a:lstStyle/>
          <a:p>
            <a:pPr algn="ctr"/>
            <a:r>
              <a:rPr lang="en-US" sz="3200" dirty="0">
                <a:solidFill>
                  <a:schemeClr val="tx1">
                    <a:lumMod val="50000"/>
                    <a:lumOff val="50000"/>
                  </a:schemeClr>
                </a:solidFill>
              </a:rPr>
              <a:t>Illustrative</a:t>
            </a:r>
          </a:p>
        </p:txBody>
      </p:sp>
      <p:grpSp>
        <p:nvGrpSpPr>
          <p:cNvPr id="22" name="Group 21">
            <a:extLst>
              <a:ext uri="{FF2B5EF4-FFF2-40B4-BE49-F238E27FC236}">
                <a16:creationId xmlns:a16="http://schemas.microsoft.com/office/drawing/2014/main" id="{31AACC00-0D8C-1806-CD45-65C22345C240}"/>
              </a:ext>
            </a:extLst>
          </p:cNvPr>
          <p:cNvGrpSpPr/>
          <p:nvPr/>
        </p:nvGrpSpPr>
        <p:grpSpPr>
          <a:xfrm>
            <a:off x="8072118" y="1696698"/>
            <a:ext cx="3933809" cy="3623048"/>
            <a:chOff x="8258191" y="2517496"/>
            <a:chExt cx="3933809" cy="2455784"/>
          </a:xfrm>
        </p:grpSpPr>
        <p:sp>
          <p:nvSpPr>
            <p:cNvPr id="23" name="TextBox 22">
              <a:extLst>
                <a:ext uri="{FF2B5EF4-FFF2-40B4-BE49-F238E27FC236}">
                  <a16:creationId xmlns:a16="http://schemas.microsoft.com/office/drawing/2014/main" id="{C0527BAE-0950-1DD8-CCAB-EF967F33A538}"/>
                </a:ext>
              </a:extLst>
            </p:cNvPr>
            <p:cNvSpPr txBox="1"/>
            <p:nvPr/>
          </p:nvSpPr>
          <p:spPr>
            <a:xfrm flipH="1">
              <a:off x="8765461" y="2844968"/>
              <a:ext cx="3426539" cy="2044455"/>
            </a:xfrm>
            <a:prstGeom prst="rect">
              <a:avLst/>
            </a:prstGeom>
            <a:noFill/>
          </p:spPr>
          <p:txBody>
            <a:bodyPr wrap="square" rtlCol="0">
              <a:spAutoFit/>
            </a:bodyPr>
            <a:lstStyle/>
            <a:p>
              <a:pPr marL="233363" indent="-233363">
                <a:spcAft>
                  <a:spcPts val="900"/>
                </a:spcAft>
                <a:buClr>
                  <a:schemeClr val="tx2"/>
                </a:buClr>
                <a:buFont typeface="Wingdings" panose="05000000000000000000" pitchFamily="2" charset="2"/>
                <a:buChar char="§"/>
                <a:defRPr/>
              </a:pPr>
              <a:r>
                <a:rPr lang="en-US" sz="2000" dirty="0"/>
                <a:t>Supplier GHG Reduction Targets</a:t>
              </a:r>
            </a:p>
            <a:p>
              <a:pPr marL="233363" indent="-233363">
                <a:spcAft>
                  <a:spcPts val="900"/>
                </a:spcAft>
                <a:buClr>
                  <a:schemeClr val="tx2"/>
                </a:buClr>
                <a:buFont typeface="Wingdings" panose="05000000000000000000" pitchFamily="2" charset="2"/>
                <a:buChar char="§"/>
                <a:defRPr/>
              </a:pPr>
              <a:r>
                <a:rPr lang="en-US" sz="2000" dirty="0"/>
                <a:t>Reduction of Fuel and Energy Related Emissions</a:t>
              </a:r>
            </a:p>
            <a:p>
              <a:pPr marL="233363" indent="-233363">
                <a:spcAft>
                  <a:spcPts val="900"/>
                </a:spcAft>
                <a:buClr>
                  <a:schemeClr val="tx2"/>
                </a:buClr>
                <a:buFont typeface="Wingdings" panose="05000000000000000000" pitchFamily="2" charset="2"/>
                <a:buChar char="§"/>
                <a:defRPr/>
              </a:pPr>
              <a:r>
                <a:rPr lang="en-US" sz="2000" dirty="0"/>
                <a:t>Product Innovation</a:t>
              </a:r>
            </a:p>
            <a:p>
              <a:pPr marL="233363" indent="-233363">
                <a:spcAft>
                  <a:spcPts val="900"/>
                </a:spcAft>
                <a:buClr>
                  <a:schemeClr val="tx2"/>
                </a:buClr>
                <a:buFont typeface="Wingdings" panose="05000000000000000000" pitchFamily="2" charset="2"/>
                <a:buChar char="§"/>
                <a:defRPr/>
              </a:pPr>
              <a:r>
                <a:rPr lang="en-US" sz="2000" dirty="0"/>
                <a:t>Supplier Innovation</a:t>
              </a:r>
            </a:p>
            <a:p>
              <a:pPr marL="233363" indent="-233363">
                <a:spcAft>
                  <a:spcPts val="900"/>
                </a:spcAft>
                <a:buClr>
                  <a:schemeClr val="tx2"/>
                </a:buClr>
                <a:buFont typeface="Wingdings" panose="05000000000000000000" pitchFamily="2" charset="2"/>
                <a:buChar char="§"/>
                <a:defRPr/>
              </a:pPr>
              <a:r>
                <a:rPr lang="en-US" sz="2000" dirty="0"/>
                <a:t>Reduction of transportation emissions</a:t>
              </a:r>
            </a:p>
          </p:txBody>
        </p:sp>
        <p:sp>
          <p:nvSpPr>
            <p:cNvPr id="24" name="Left Brace 23">
              <a:extLst>
                <a:ext uri="{FF2B5EF4-FFF2-40B4-BE49-F238E27FC236}">
                  <a16:creationId xmlns:a16="http://schemas.microsoft.com/office/drawing/2014/main" id="{F2FCFB06-A63E-44B7-F908-5D3374F2202D}"/>
                </a:ext>
              </a:extLst>
            </p:cNvPr>
            <p:cNvSpPr/>
            <p:nvPr/>
          </p:nvSpPr>
          <p:spPr>
            <a:xfrm>
              <a:off x="8526974" y="2517496"/>
              <a:ext cx="238487" cy="2455784"/>
            </a:xfrm>
            <a:prstGeom prst="leftBrace">
              <a:avLst>
                <a:gd name="adj1" fmla="val 8333"/>
                <a:gd name="adj2" fmla="val 42742"/>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Left Brace 24">
              <a:extLst>
                <a:ext uri="{FF2B5EF4-FFF2-40B4-BE49-F238E27FC236}">
                  <a16:creationId xmlns:a16="http://schemas.microsoft.com/office/drawing/2014/main" id="{AAAB49DA-552D-0F2A-799D-ED481AF6AF39}"/>
                </a:ext>
              </a:extLst>
            </p:cNvPr>
            <p:cNvSpPr/>
            <p:nvPr/>
          </p:nvSpPr>
          <p:spPr>
            <a:xfrm rot="10800000">
              <a:off x="8258191" y="3019538"/>
              <a:ext cx="268783" cy="1127897"/>
            </a:xfrm>
            <a:prstGeom prst="leftBrace">
              <a:avLst>
                <a:gd name="adj1" fmla="val 8333"/>
                <a:gd name="adj2" fmla="val 515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343074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3BE300-E6CF-A054-9B32-E01F61215344}"/>
              </a:ext>
            </a:extLst>
          </p:cNvPr>
          <p:cNvSpPr>
            <a:spLocks noGrp="1"/>
          </p:cNvSpPr>
          <p:nvPr>
            <p:ph type="ctrTitle"/>
          </p:nvPr>
        </p:nvSpPr>
        <p:spPr/>
        <p:txBody>
          <a:bodyPr/>
          <a:lstStyle/>
          <a:p>
            <a:r>
              <a:rPr lang="en-US" dirty="0"/>
              <a:t>Reporting Targets Through CDP</a:t>
            </a:r>
          </a:p>
        </p:txBody>
      </p:sp>
      <p:sp>
        <p:nvSpPr>
          <p:cNvPr id="7" name="Subtitle 6">
            <a:extLst>
              <a:ext uri="{FF2B5EF4-FFF2-40B4-BE49-F238E27FC236}">
                <a16:creationId xmlns:a16="http://schemas.microsoft.com/office/drawing/2014/main" id="{B2BE0328-2762-37A9-7467-28FB1D72DECA}"/>
              </a:ext>
            </a:extLst>
          </p:cNvPr>
          <p:cNvSpPr>
            <a:spLocks noGrp="1"/>
          </p:cNvSpPr>
          <p:nvPr>
            <p:ph type="subTitle" idx="1"/>
          </p:nvPr>
        </p:nvSpPr>
        <p:spPr/>
        <p:txBody>
          <a:bodyPr/>
          <a:lstStyle/>
          <a:p>
            <a:endParaRPr lang="en-US" dirty="0"/>
          </a:p>
        </p:txBody>
      </p:sp>
      <p:sp>
        <p:nvSpPr>
          <p:cNvPr id="8" name="Text Placeholder 7">
            <a:extLst>
              <a:ext uri="{FF2B5EF4-FFF2-40B4-BE49-F238E27FC236}">
                <a16:creationId xmlns:a16="http://schemas.microsoft.com/office/drawing/2014/main" id="{DD0C172C-7490-772B-980D-26765BA3DB01}"/>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87A21154-92B1-946D-2A1F-5E4B4461902B}"/>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35</a:t>
            </a:fld>
            <a:endParaRPr lang="en-US"/>
          </a:p>
        </p:txBody>
      </p:sp>
    </p:spTree>
    <p:extLst>
      <p:ext uri="{BB962C8B-B14F-4D97-AF65-F5344CB8AC3E}">
        <p14:creationId xmlns:p14="http://schemas.microsoft.com/office/powerpoint/2010/main" val="433585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7F04-8B53-A872-F4FC-11CB20E0D6B5}"/>
              </a:ext>
            </a:extLst>
          </p:cNvPr>
          <p:cNvSpPr>
            <a:spLocks noGrp="1"/>
          </p:cNvSpPr>
          <p:nvPr>
            <p:ph type="title"/>
          </p:nvPr>
        </p:nvSpPr>
        <p:spPr/>
        <p:txBody>
          <a:bodyPr/>
          <a:lstStyle/>
          <a:p>
            <a:r>
              <a:rPr lang="en-US" dirty="0"/>
              <a:t>Reporting GHG Targets: C4.1</a:t>
            </a:r>
          </a:p>
        </p:txBody>
      </p:sp>
      <p:sp>
        <p:nvSpPr>
          <p:cNvPr id="3" name="Text Placeholder 2">
            <a:extLst>
              <a:ext uri="{FF2B5EF4-FFF2-40B4-BE49-F238E27FC236}">
                <a16:creationId xmlns:a16="http://schemas.microsoft.com/office/drawing/2014/main" id="{80B5A5E6-A0E0-5978-D441-253FB56C3874}"/>
              </a:ext>
            </a:extLst>
          </p:cNvPr>
          <p:cNvSpPr>
            <a:spLocks noGrp="1"/>
          </p:cNvSpPr>
          <p:nvPr>
            <p:ph type="body" sz="quarter" idx="10"/>
          </p:nvPr>
        </p:nvSpPr>
        <p:spPr/>
        <p:txBody>
          <a:bodyPr/>
          <a:lstStyle/>
          <a:p>
            <a:r>
              <a:rPr lang="en-US" dirty="0"/>
              <a:t>Reporting Targets through CDP</a:t>
            </a:r>
          </a:p>
        </p:txBody>
      </p:sp>
      <p:sp>
        <p:nvSpPr>
          <p:cNvPr id="4" name="Text Placeholder 3">
            <a:extLst>
              <a:ext uri="{FF2B5EF4-FFF2-40B4-BE49-F238E27FC236}">
                <a16:creationId xmlns:a16="http://schemas.microsoft.com/office/drawing/2014/main" id="{F8B08657-C0DF-9CD1-97C7-BBDE4205F536}"/>
              </a:ext>
            </a:extLst>
          </p:cNvPr>
          <p:cNvSpPr>
            <a:spLocks noGrp="1"/>
          </p:cNvSpPr>
          <p:nvPr>
            <p:ph type="body" sz="quarter" idx="11"/>
          </p:nvPr>
        </p:nvSpPr>
        <p:spPr/>
        <p:txBody>
          <a:bodyPr/>
          <a:lstStyle/>
          <a:p>
            <a:pPr marL="228594" indent="-262460">
              <a:buClr>
                <a:srgbClr val="595959"/>
              </a:buClr>
              <a:buSzPts val="1300"/>
              <a:buFont typeface="Google Sans"/>
              <a:buChar char="●"/>
            </a:pPr>
            <a:r>
              <a:rPr lang="en-US" sz="1500" dirty="0">
                <a:solidFill>
                  <a:schemeClr val="tx1"/>
                </a:solidFill>
                <a:latin typeface="Arial" panose="020B0604020202020204" pitchFamily="34" charset="0"/>
                <a:ea typeface="Google Sans"/>
                <a:cs typeface="Arial" panose="020B0604020202020204" pitchFamily="34" charset="0"/>
                <a:sym typeface="Google Sans"/>
              </a:rPr>
              <a:t>What you select here will determine which questions appear next</a:t>
            </a:r>
          </a:p>
          <a:p>
            <a:pPr marL="228594" indent="-262460">
              <a:buClr>
                <a:srgbClr val="595959"/>
              </a:buClr>
              <a:buSzPts val="1300"/>
              <a:buFont typeface="Google Sans"/>
              <a:buChar char="●"/>
            </a:pPr>
            <a:r>
              <a:rPr lang="en-US" sz="1500" dirty="0">
                <a:solidFill>
                  <a:schemeClr val="tx1"/>
                </a:solidFill>
                <a:latin typeface="Arial" panose="020B0604020202020204" pitchFamily="34" charset="0"/>
                <a:ea typeface="Google Sans"/>
                <a:cs typeface="Arial" panose="020B0604020202020204" pitchFamily="34" charset="0"/>
                <a:sym typeface="Google Sans"/>
              </a:rPr>
              <a:t>You have an “active target” if the target ends in or after the reporting year and the target is to reduce absolute emissions or emissions intensity</a:t>
            </a:r>
          </a:p>
          <a:p>
            <a:pPr marL="228594" indent="-262460">
              <a:buClr>
                <a:srgbClr val="595959"/>
              </a:buClr>
              <a:buSzPts val="1300"/>
              <a:buFont typeface="Google Sans"/>
              <a:buChar char="●"/>
            </a:pPr>
            <a:r>
              <a:rPr lang="en-US" sz="1500" dirty="0">
                <a:solidFill>
                  <a:schemeClr val="tx1"/>
                </a:solidFill>
                <a:latin typeface="Arial" panose="020B0604020202020204" pitchFamily="34" charset="0"/>
                <a:ea typeface="Google Sans"/>
                <a:cs typeface="Arial" panose="020B0604020202020204" pitchFamily="34" charset="0"/>
                <a:sym typeface="Google Sans"/>
              </a:rPr>
              <a:t>What you select here determines the next questions that appear</a:t>
            </a:r>
          </a:p>
          <a:p>
            <a:endParaRPr lang="en-US" dirty="0"/>
          </a:p>
        </p:txBody>
      </p:sp>
      <p:graphicFrame>
        <p:nvGraphicFramePr>
          <p:cNvPr id="5" name="Google Shape;1395;p168">
            <a:extLst>
              <a:ext uri="{FF2B5EF4-FFF2-40B4-BE49-F238E27FC236}">
                <a16:creationId xmlns:a16="http://schemas.microsoft.com/office/drawing/2014/main" id="{32F08B62-9023-E7E1-EDC5-8BD9CC705D3F}"/>
              </a:ext>
            </a:extLst>
          </p:cNvPr>
          <p:cNvGraphicFramePr/>
          <p:nvPr/>
        </p:nvGraphicFramePr>
        <p:xfrm>
          <a:off x="1622686" y="3053468"/>
          <a:ext cx="6777133" cy="1869320"/>
        </p:xfrm>
        <a:graphic>
          <a:graphicData uri="http://schemas.openxmlformats.org/drawingml/2006/table">
            <a:tbl>
              <a:tblPr>
                <a:noFill/>
              </a:tblPr>
              <a:tblGrid>
                <a:gridCol w="6777133">
                  <a:extLst>
                    <a:ext uri="{9D8B030D-6E8A-4147-A177-3AD203B41FA5}">
                      <a16:colId xmlns:a16="http://schemas.microsoft.com/office/drawing/2014/main" val="20000"/>
                    </a:ext>
                  </a:extLst>
                </a:gridCol>
              </a:tblGrid>
              <a:tr h="406360">
                <a:tc>
                  <a:txBody>
                    <a:bodyPr/>
                    <a:lstStyle/>
                    <a:p>
                      <a:pPr marL="0" lvl="0" indent="0" algn="l" rtl="0">
                        <a:lnSpc>
                          <a:spcPct val="80000"/>
                        </a:lnSpc>
                        <a:spcBef>
                          <a:spcPts val="0"/>
                        </a:spcBef>
                        <a:spcAft>
                          <a:spcPts val="0"/>
                        </a:spcAft>
                        <a:buNone/>
                      </a:pPr>
                      <a:r>
                        <a:rPr lang="en" sz="1300" b="1" dirty="0">
                          <a:solidFill>
                            <a:srgbClr val="FFFFFF"/>
                          </a:solidFill>
                          <a:latin typeface="Google Sans"/>
                          <a:ea typeface="Google Sans"/>
                          <a:cs typeface="Google Sans"/>
                          <a:sym typeface="Google Sans"/>
                        </a:rPr>
                        <a:t>(C4.1) Did you have an emissions target that was active in the reporting year?</a:t>
                      </a:r>
                      <a:endParaRPr sz="13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extLst>
                  <a:ext uri="{0D108BD9-81ED-4DB2-BD59-A6C34878D82A}">
                    <a16:rowId xmlns:a16="http://schemas.microsoft.com/office/drawing/2014/main" val="10000"/>
                  </a:ext>
                </a:extLst>
              </a:tr>
              <a:tr h="406360">
                <a:tc>
                  <a:txBody>
                    <a:bodyPr/>
                    <a:lstStyle/>
                    <a:p>
                      <a:pPr marL="0" lvl="0" indent="0" algn="ctr" rtl="0">
                        <a:lnSpc>
                          <a:spcPct val="80000"/>
                        </a:lnSpc>
                        <a:spcBef>
                          <a:spcPts val="0"/>
                        </a:spcBef>
                        <a:spcAft>
                          <a:spcPts val="0"/>
                        </a:spcAft>
                        <a:buNone/>
                      </a:pPr>
                      <a:r>
                        <a:rPr lang="en" sz="1300" b="1" dirty="0">
                          <a:solidFill>
                            <a:srgbClr val="FFFFFF"/>
                          </a:solidFill>
                          <a:latin typeface="Google Sans"/>
                          <a:ea typeface="Google Sans"/>
                          <a:cs typeface="Google Sans"/>
                          <a:sym typeface="Google Sans"/>
                        </a:rPr>
                        <a:t>Select from:</a:t>
                      </a:r>
                      <a:endParaRPr sz="13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extLst>
                  <a:ext uri="{0D108BD9-81ED-4DB2-BD59-A6C34878D82A}">
                    <a16:rowId xmlns:a16="http://schemas.microsoft.com/office/drawing/2014/main" val="10001"/>
                  </a:ext>
                </a:extLst>
              </a:tr>
              <a:tr h="1056600">
                <a:tc>
                  <a:txBody>
                    <a:bodyPr/>
                    <a:lstStyle/>
                    <a:p>
                      <a:pPr marL="457200" marR="0" lvl="0" indent="-292100" algn="l" rtl="0">
                        <a:lnSpc>
                          <a:spcPct val="100000"/>
                        </a:lnSpc>
                        <a:spcBef>
                          <a:spcPts val="0"/>
                        </a:spcBef>
                        <a:spcAft>
                          <a:spcPts val="0"/>
                        </a:spcAft>
                        <a:buClr>
                          <a:srgbClr val="595959"/>
                        </a:buClr>
                        <a:buSzPts val="1000"/>
                        <a:buFont typeface="Google Sans"/>
                        <a:buChar char="●"/>
                      </a:pPr>
                      <a:r>
                        <a:rPr lang="en" sz="1300" dirty="0">
                          <a:solidFill>
                            <a:srgbClr val="595959"/>
                          </a:solidFill>
                          <a:latin typeface="Google Sans"/>
                          <a:ea typeface="Google Sans"/>
                          <a:cs typeface="Google Sans"/>
                          <a:sym typeface="Google Sans"/>
                        </a:rPr>
                        <a:t>Absolute target</a:t>
                      </a:r>
                      <a:endParaRPr sz="1300" dirty="0">
                        <a:solidFill>
                          <a:srgbClr val="595959"/>
                        </a:solidFill>
                        <a:latin typeface="Google Sans"/>
                        <a:ea typeface="Google Sans"/>
                        <a:cs typeface="Google Sans"/>
                        <a:sym typeface="Google Sans"/>
                      </a:endParaRPr>
                    </a:p>
                    <a:p>
                      <a:pPr marL="457200" marR="0" lvl="0" indent="-292100" algn="l" rtl="0">
                        <a:lnSpc>
                          <a:spcPct val="100000"/>
                        </a:lnSpc>
                        <a:spcBef>
                          <a:spcPts val="0"/>
                        </a:spcBef>
                        <a:spcAft>
                          <a:spcPts val="0"/>
                        </a:spcAft>
                        <a:buClr>
                          <a:srgbClr val="595959"/>
                        </a:buClr>
                        <a:buSzPts val="1000"/>
                        <a:buFont typeface="Google Sans"/>
                        <a:buChar char="●"/>
                      </a:pPr>
                      <a:r>
                        <a:rPr lang="en" sz="1300" dirty="0">
                          <a:solidFill>
                            <a:srgbClr val="595959"/>
                          </a:solidFill>
                          <a:latin typeface="Google Sans"/>
                          <a:ea typeface="Google Sans"/>
                          <a:cs typeface="Google Sans"/>
                          <a:sym typeface="Google Sans"/>
                        </a:rPr>
                        <a:t>Intensity target</a:t>
                      </a:r>
                      <a:endParaRPr sz="1300" dirty="0">
                        <a:solidFill>
                          <a:srgbClr val="595959"/>
                        </a:solidFill>
                        <a:latin typeface="Google Sans"/>
                        <a:ea typeface="Google Sans"/>
                        <a:cs typeface="Google Sans"/>
                        <a:sym typeface="Google Sans"/>
                      </a:endParaRPr>
                    </a:p>
                    <a:p>
                      <a:pPr marL="457200" marR="0" lvl="0" indent="-292100" algn="l" rtl="0">
                        <a:lnSpc>
                          <a:spcPct val="100000"/>
                        </a:lnSpc>
                        <a:spcBef>
                          <a:spcPts val="0"/>
                        </a:spcBef>
                        <a:spcAft>
                          <a:spcPts val="0"/>
                        </a:spcAft>
                        <a:buClr>
                          <a:srgbClr val="595959"/>
                        </a:buClr>
                        <a:buSzPts val="1000"/>
                        <a:buFont typeface="Google Sans"/>
                        <a:buChar char="●"/>
                      </a:pPr>
                      <a:r>
                        <a:rPr lang="en" sz="1300" dirty="0">
                          <a:solidFill>
                            <a:srgbClr val="595959"/>
                          </a:solidFill>
                          <a:latin typeface="Google Sans"/>
                          <a:ea typeface="Google Sans"/>
                          <a:cs typeface="Google Sans"/>
                          <a:sym typeface="Google Sans"/>
                        </a:rPr>
                        <a:t>Both absolute and intensity targets</a:t>
                      </a:r>
                      <a:endParaRPr sz="1300" dirty="0">
                        <a:solidFill>
                          <a:srgbClr val="595959"/>
                        </a:solidFill>
                        <a:latin typeface="Google Sans"/>
                        <a:ea typeface="Google Sans"/>
                        <a:cs typeface="Google Sans"/>
                        <a:sym typeface="Google Sans"/>
                      </a:endParaRPr>
                    </a:p>
                    <a:p>
                      <a:pPr marL="457200" marR="0" lvl="0" indent="-292100" algn="l" rtl="0">
                        <a:lnSpc>
                          <a:spcPct val="100000"/>
                        </a:lnSpc>
                        <a:spcBef>
                          <a:spcPts val="0"/>
                        </a:spcBef>
                        <a:spcAft>
                          <a:spcPts val="0"/>
                        </a:spcAft>
                        <a:buClr>
                          <a:srgbClr val="595959"/>
                        </a:buClr>
                        <a:buSzPts val="1000"/>
                        <a:buFont typeface="Google Sans"/>
                        <a:buChar char="●"/>
                      </a:pPr>
                      <a:r>
                        <a:rPr lang="en" sz="1300" dirty="0">
                          <a:solidFill>
                            <a:srgbClr val="595959"/>
                          </a:solidFill>
                          <a:latin typeface="Google Sans"/>
                          <a:ea typeface="Google Sans"/>
                          <a:cs typeface="Google Sans"/>
                          <a:sym typeface="Google Sans"/>
                        </a:rPr>
                        <a:t>No target</a:t>
                      </a:r>
                      <a:endParaRPr sz="1300" dirty="0">
                        <a:solidFill>
                          <a:srgbClr val="595959"/>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 name="Google Shape;1397;p168">
            <a:extLst>
              <a:ext uri="{FF2B5EF4-FFF2-40B4-BE49-F238E27FC236}">
                <a16:creationId xmlns:a16="http://schemas.microsoft.com/office/drawing/2014/main" id="{57D31E16-D04C-C9B9-CC4D-244AD80AE514}"/>
              </a:ext>
            </a:extLst>
          </p:cNvPr>
          <p:cNvSpPr txBox="1"/>
          <p:nvPr/>
        </p:nvSpPr>
        <p:spPr>
          <a:xfrm>
            <a:off x="1622686" y="5162354"/>
            <a:ext cx="4316730" cy="1419716"/>
          </a:xfrm>
          <a:prstGeom prst="rect">
            <a:avLst/>
          </a:prstGeom>
          <a:solidFill>
            <a:schemeClr val="tx2"/>
          </a:solidFill>
          <a:ln>
            <a:noFill/>
          </a:ln>
        </p:spPr>
        <p:txBody>
          <a:bodyPr spcFirstLastPara="1" wrap="square" lIns="121900" tIns="121900" rIns="121900" bIns="121900" anchor="t" anchorCtr="0">
            <a:noAutofit/>
          </a:bodyPr>
          <a:lstStyle/>
          <a:p>
            <a:r>
              <a:rPr lang="en" sz="1200" b="1" dirty="0">
                <a:solidFill>
                  <a:srgbClr val="FFFFFF"/>
                </a:solidFill>
                <a:ea typeface="Google Sans"/>
                <a:cs typeface="Google Sans"/>
                <a:sym typeface="Google Sans"/>
              </a:rPr>
              <a:t>Absolute Target</a:t>
            </a:r>
            <a:endParaRPr sz="1200" dirty="0">
              <a:solidFill>
                <a:srgbClr val="595959"/>
              </a:solidFill>
              <a:ea typeface="Google Sans"/>
              <a:cs typeface="Google Sans"/>
              <a:sym typeface="Google Sans"/>
            </a:endParaRPr>
          </a:p>
          <a:p>
            <a:pPr marL="152396" indent="-177796">
              <a:buClr>
                <a:srgbClr val="FFFFFF"/>
              </a:buClr>
              <a:buSzPts val="1200"/>
              <a:buFont typeface="Google Sans"/>
              <a:buChar char="●"/>
            </a:pPr>
            <a:r>
              <a:rPr lang="en" sz="1200" dirty="0">
                <a:solidFill>
                  <a:srgbClr val="FFFFFF"/>
                </a:solidFill>
                <a:latin typeface="Arial" panose="020B0604020202020204" pitchFamily="34" charset="0"/>
                <a:ea typeface="Google Sans"/>
                <a:cs typeface="Arial" panose="020B0604020202020204" pitchFamily="34" charset="0"/>
                <a:sym typeface="Google Sans"/>
              </a:rPr>
              <a:t>A reduction in actual emissions in a future year when compared to a base year. </a:t>
            </a:r>
            <a:endParaRPr sz="1200" dirty="0">
              <a:solidFill>
                <a:srgbClr val="FFFFFF"/>
              </a:solidFill>
              <a:latin typeface="Arial" panose="020B0604020202020204" pitchFamily="34" charset="0"/>
              <a:ea typeface="Google Sans"/>
              <a:cs typeface="Arial" panose="020B0604020202020204" pitchFamily="34" charset="0"/>
              <a:sym typeface="Google Sans"/>
            </a:endParaRPr>
          </a:p>
          <a:p>
            <a:endParaRPr sz="1200" dirty="0">
              <a:solidFill>
                <a:srgbClr val="FFFFFF"/>
              </a:solidFill>
              <a:latin typeface="Arial" panose="020B0604020202020204" pitchFamily="34" charset="0"/>
              <a:ea typeface="Google Sans"/>
              <a:cs typeface="Arial" panose="020B0604020202020204" pitchFamily="34" charset="0"/>
              <a:sym typeface="Google Sans"/>
            </a:endParaRPr>
          </a:p>
          <a:p>
            <a:r>
              <a:rPr lang="en" sz="1200" b="1" dirty="0">
                <a:solidFill>
                  <a:srgbClr val="FFFFFF"/>
                </a:solidFill>
                <a:latin typeface="Arial" panose="020B0604020202020204" pitchFamily="34" charset="0"/>
                <a:ea typeface="Google Sans"/>
                <a:cs typeface="Arial" panose="020B0604020202020204" pitchFamily="34" charset="0"/>
                <a:sym typeface="Google Sans"/>
              </a:rPr>
              <a:t>Example</a:t>
            </a:r>
            <a:endParaRPr sz="1200" b="1" dirty="0">
              <a:solidFill>
                <a:srgbClr val="FFFFFF"/>
              </a:solidFill>
              <a:latin typeface="Arial" panose="020B0604020202020204" pitchFamily="34" charset="0"/>
              <a:ea typeface="Google Sans"/>
              <a:cs typeface="Arial" panose="020B0604020202020204" pitchFamily="34" charset="0"/>
              <a:sym typeface="Google Sans"/>
            </a:endParaRPr>
          </a:p>
          <a:p>
            <a:r>
              <a:rPr lang="en" sz="1200" dirty="0">
                <a:solidFill>
                  <a:srgbClr val="FFFFFF"/>
                </a:solidFill>
                <a:latin typeface="Arial" panose="020B0604020202020204" pitchFamily="34" charset="0"/>
                <a:ea typeface="Google Sans"/>
                <a:cs typeface="Arial" panose="020B0604020202020204" pitchFamily="34" charset="0"/>
                <a:sym typeface="Google Sans"/>
              </a:rPr>
              <a:t>We commit to reducing our Scope 1 and 2 GHG emissions by 30% from 2015 to 2030</a:t>
            </a:r>
            <a:endParaRPr sz="1200" dirty="0">
              <a:solidFill>
                <a:srgbClr val="FFFFFF"/>
              </a:solidFill>
              <a:latin typeface="Arial" panose="020B0604020202020204" pitchFamily="34" charset="0"/>
              <a:ea typeface="Google Sans"/>
              <a:cs typeface="Arial" panose="020B0604020202020204" pitchFamily="34" charset="0"/>
              <a:sym typeface="Google Sans"/>
            </a:endParaRPr>
          </a:p>
        </p:txBody>
      </p:sp>
      <p:sp>
        <p:nvSpPr>
          <p:cNvPr id="7" name="Google Shape;1398;p168">
            <a:extLst>
              <a:ext uri="{FF2B5EF4-FFF2-40B4-BE49-F238E27FC236}">
                <a16:creationId xmlns:a16="http://schemas.microsoft.com/office/drawing/2014/main" id="{4C465E33-CD97-9612-87FD-0D93F61AB3DE}"/>
              </a:ext>
            </a:extLst>
          </p:cNvPr>
          <p:cNvSpPr txBox="1"/>
          <p:nvPr/>
        </p:nvSpPr>
        <p:spPr>
          <a:xfrm>
            <a:off x="7023715" y="5162681"/>
            <a:ext cx="4316730" cy="1419389"/>
          </a:xfrm>
          <a:prstGeom prst="rect">
            <a:avLst/>
          </a:prstGeom>
          <a:solidFill>
            <a:schemeClr val="tx2"/>
          </a:solidFill>
          <a:ln>
            <a:noFill/>
          </a:ln>
        </p:spPr>
        <p:txBody>
          <a:bodyPr spcFirstLastPara="1" wrap="square" lIns="121900" tIns="121900" rIns="121900" bIns="121900" anchor="t" anchorCtr="0">
            <a:noAutofit/>
          </a:bodyPr>
          <a:lstStyle/>
          <a:p>
            <a:r>
              <a:rPr lang="en" sz="1200" b="1" dirty="0">
                <a:solidFill>
                  <a:srgbClr val="FFFFFF"/>
                </a:solidFill>
                <a:latin typeface="Arial" panose="020B0604020202020204" pitchFamily="34" charset="0"/>
                <a:ea typeface="Google Sans"/>
                <a:cs typeface="Arial" panose="020B0604020202020204" pitchFamily="34" charset="0"/>
                <a:sym typeface="Google Sans"/>
              </a:rPr>
              <a:t>Intensity Target</a:t>
            </a:r>
            <a:endParaRPr sz="1200" dirty="0">
              <a:solidFill>
                <a:srgbClr val="595959"/>
              </a:solidFill>
              <a:latin typeface="Arial" panose="020B0604020202020204" pitchFamily="34" charset="0"/>
              <a:ea typeface="Google Sans"/>
              <a:cs typeface="Arial" panose="020B0604020202020204" pitchFamily="34" charset="0"/>
              <a:sym typeface="Google Sans"/>
            </a:endParaRPr>
          </a:p>
          <a:p>
            <a:pPr marL="152396" indent="-177796">
              <a:buClr>
                <a:srgbClr val="FFFFFF"/>
              </a:buClr>
              <a:buSzPts val="1200"/>
              <a:buFont typeface="Google Sans"/>
              <a:buChar char="●"/>
            </a:pPr>
            <a:r>
              <a:rPr lang="en" sz="1200" dirty="0">
                <a:solidFill>
                  <a:srgbClr val="FFFFFF"/>
                </a:solidFill>
                <a:latin typeface="Arial" panose="020B0604020202020204" pitchFamily="34" charset="0"/>
                <a:ea typeface="Google Sans"/>
                <a:cs typeface="Arial" panose="020B0604020202020204" pitchFamily="34" charset="0"/>
                <a:sym typeface="Google Sans"/>
              </a:rPr>
              <a:t>A reduction in emissions that have been normalized to a business metric when compared to the same normalized metric emissions in a base year. </a:t>
            </a:r>
            <a:endParaRPr sz="1200" dirty="0">
              <a:solidFill>
                <a:srgbClr val="FFFFFF"/>
              </a:solidFill>
              <a:latin typeface="Arial" panose="020B0604020202020204" pitchFamily="34" charset="0"/>
              <a:ea typeface="Google Sans"/>
              <a:cs typeface="Arial" panose="020B0604020202020204" pitchFamily="34" charset="0"/>
              <a:sym typeface="Google Sans"/>
            </a:endParaRPr>
          </a:p>
          <a:p>
            <a:r>
              <a:rPr lang="en" sz="1200" b="1" dirty="0">
                <a:solidFill>
                  <a:srgbClr val="FFFFFF"/>
                </a:solidFill>
                <a:latin typeface="Arial" panose="020B0604020202020204" pitchFamily="34" charset="0"/>
                <a:ea typeface="Google Sans"/>
                <a:cs typeface="Arial" panose="020B0604020202020204" pitchFamily="34" charset="0"/>
                <a:sym typeface="Google Sans"/>
              </a:rPr>
              <a:t>Example</a:t>
            </a:r>
            <a:endParaRPr sz="1200" b="1" dirty="0">
              <a:solidFill>
                <a:srgbClr val="FFFFFF"/>
              </a:solidFill>
              <a:latin typeface="Arial" panose="020B0604020202020204" pitchFamily="34" charset="0"/>
              <a:ea typeface="Google Sans"/>
              <a:cs typeface="Arial" panose="020B0604020202020204" pitchFamily="34" charset="0"/>
              <a:sym typeface="Google Sans"/>
            </a:endParaRPr>
          </a:p>
          <a:p>
            <a:r>
              <a:rPr lang="en" sz="1200" dirty="0">
                <a:solidFill>
                  <a:srgbClr val="FFFFFF"/>
                </a:solidFill>
                <a:latin typeface="Arial" panose="020B0604020202020204" pitchFamily="34" charset="0"/>
                <a:ea typeface="Google Sans"/>
                <a:cs typeface="Arial" panose="020B0604020202020204" pitchFamily="34" charset="0"/>
                <a:sym typeface="Google Sans"/>
              </a:rPr>
              <a:t>We commit to reducing our Scope 1 and 2 GHG emissions per revenue by 50% from 2020 to 2030</a:t>
            </a:r>
            <a:endParaRPr sz="1200" dirty="0">
              <a:solidFill>
                <a:srgbClr val="FFFFFF"/>
              </a:solidFill>
              <a:latin typeface="Arial" panose="020B0604020202020204" pitchFamily="34" charset="0"/>
              <a:ea typeface="Google Sans"/>
              <a:cs typeface="Arial" panose="020B0604020202020204" pitchFamily="34" charset="0"/>
              <a:sym typeface="Google Sans"/>
            </a:endParaRPr>
          </a:p>
        </p:txBody>
      </p:sp>
    </p:spTree>
    <p:extLst>
      <p:ext uri="{BB962C8B-B14F-4D97-AF65-F5344CB8AC3E}">
        <p14:creationId xmlns:p14="http://schemas.microsoft.com/office/powerpoint/2010/main" val="4243798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FE4A-127B-7DCD-4D7C-E34A6F40347E}"/>
              </a:ext>
            </a:extLst>
          </p:cNvPr>
          <p:cNvSpPr>
            <a:spLocks noGrp="1"/>
          </p:cNvSpPr>
          <p:nvPr>
            <p:ph type="title"/>
          </p:nvPr>
        </p:nvSpPr>
        <p:spPr/>
        <p:txBody>
          <a:bodyPr/>
          <a:lstStyle/>
          <a:p>
            <a:r>
              <a:rPr lang="en-US" dirty="0"/>
              <a:t>Reporting GHG Targets: C4.1a, Absolute Targets</a:t>
            </a:r>
          </a:p>
        </p:txBody>
      </p:sp>
      <p:sp>
        <p:nvSpPr>
          <p:cNvPr id="3" name="Text Placeholder 2">
            <a:extLst>
              <a:ext uri="{FF2B5EF4-FFF2-40B4-BE49-F238E27FC236}">
                <a16:creationId xmlns:a16="http://schemas.microsoft.com/office/drawing/2014/main" id="{57799E0F-CDF4-F982-806E-DF380493D18E}"/>
              </a:ext>
            </a:extLst>
          </p:cNvPr>
          <p:cNvSpPr>
            <a:spLocks noGrp="1"/>
          </p:cNvSpPr>
          <p:nvPr>
            <p:ph type="body" sz="quarter" idx="10"/>
          </p:nvPr>
        </p:nvSpPr>
        <p:spPr/>
        <p:txBody>
          <a:bodyPr/>
          <a:lstStyle/>
          <a:p>
            <a:r>
              <a:rPr lang="en-US" dirty="0"/>
              <a:t>Reporting Targets through CDP</a:t>
            </a:r>
          </a:p>
        </p:txBody>
      </p:sp>
      <p:graphicFrame>
        <p:nvGraphicFramePr>
          <p:cNvPr id="5" name="Google Shape;1406;p169">
            <a:extLst>
              <a:ext uri="{FF2B5EF4-FFF2-40B4-BE49-F238E27FC236}">
                <a16:creationId xmlns:a16="http://schemas.microsoft.com/office/drawing/2014/main" id="{71032131-320F-BE17-2DB4-C7E8EC6F32F4}"/>
              </a:ext>
            </a:extLst>
          </p:cNvPr>
          <p:cNvGraphicFramePr/>
          <p:nvPr/>
        </p:nvGraphicFramePr>
        <p:xfrm>
          <a:off x="1551769" y="2194491"/>
          <a:ext cx="10030631" cy="4544021"/>
        </p:xfrm>
        <a:graphic>
          <a:graphicData uri="http://schemas.openxmlformats.org/drawingml/2006/table">
            <a:tbl>
              <a:tblPr>
                <a:noFill/>
              </a:tblPr>
              <a:tblGrid>
                <a:gridCol w="1780316">
                  <a:extLst>
                    <a:ext uri="{9D8B030D-6E8A-4147-A177-3AD203B41FA5}">
                      <a16:colId xmlns:a16="http://schemas.microsoft.com/office/drawing/2014/main" val="20000"/>
                    </a:ext>
                  </a:extLst>
                </a:gridCol>
                <a:gridCol w="6111345">
                  <a:extLst>
                    <a:ext uri="{9D8B030D-6E8A-4147-A177-3AD203B41FA5}">
                      <a16:colId xmlns:a16="http://schemas.microsoft.com/office/drawing/2014/main" val="20001"/>
                    </a:ext>
                  </a:extLst>
                </a:gridCol>
                <a:gridCol w="2138970">
                  <a:extLst>
                    <a:ext uri="{9D8B030D-6E8A-4147-A177-3AD203B41FA5}">
                      <a16:colId xmlns:a16="http://schemas.microsoft.com/office/drawing/2014/main" val="20002"/>
                    </a:ext>
                  </a:extLst>
                </a:gridCol>
              </a:tblGrid>
              <a:tr h="327589">
                <a:tc gridSpan="3">
                  <a:txBody>
                    <a:bodyPr/>
                    <a:lstStyle/>
                    <a:p>
                      <a:pPr marL="0" lvl="0" indent="0" algn="l" rtl="0">
                        <a:lnSpc>
                          <a:spcPct val="80000"/>
                        </a:lnSpc>
                        <a:spcBef>
                          <a:spcPts val="0"/>
                        </a:spcBef>
                        <a:spcAft>
                          <a:spcPts val="0"/>
                        </a:spcAft>
                        <a:buNone/>
                      </a:pPr>
                      <a:r>
                        <a:rPr lang="en" sz="1200" b="1" dirty="0">
                          <a:solidFill>
                            <a:srgbClr val="FFFFFF"/>
                          </a:solidFill>
                          <a:latin typeface="Google Sans"/>
                          <a:ea typeface="Google Sans"/>
                          <a:cs typeface="Google Sans"/>
                          <a:sym typeface="Google Sans"/>
                        </a:rPr>
                        <a:t>(C4.1a) Provide details of your absolute emissions target(s) and progress made against those targets.</a:t>
                      </a:r>
                      <a:endParaRPr sz="12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6776">
                <a:tc>
                  <a:txBody>
                    <a:bodyPr/>
                    <a:lstStyle/>
                    <a:p>
                      <a:pPr marL="0" lvl="0" indent="0" algn="ctr" rtl="0">
                        <a:lnSpc>
                          <a:spcPct val="80000"/>
                        </a:lnSpc>
                        <a:spcBef>
                          <a:spcPts val="0"/>
                        </a:spcBef>
                        <a:spcAft>
                          <a:spcPts val="0"/>
                        </a:spcAft>
                        <a:buNone/>
                      </a:pPr>
                      <a:r>
                        <a:rPr lang="en" sz="1000" b="1" dirty="0">
                          <a:solidFill>
                            <a:srgbClr val="FFFFFF"/>
                          </a:solidFill>
                          <a:latin typeface="Google Sans"/>
                          <a:ea typeface="Google Sans"/>
                          <a:cs typeface="Google Sans"/>
                          <a:sym typeface="Google Sans"/>
                        </a:rPr>
                        <a:t>Aspect</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lvl="0" indent="0" algn="ctr" rtl="0">
                        <a:lnSpc>
                          <a:spcPct val="80000"/>
                        </a:lnSpc>
                        <a:spcBef>
                          <a:spcPts val="0"/>
                        </a:spcBef>
                        <a:spcAft>
                          <a:spcPts val="0"/>
                        </a:spcAft>
                        <a:buNone/>
                      </a:pPr>
                      <a:r>
                        <a:rPr lang="en" sz="1000" b="1">
                          <a:latin typeface="Google Sans"/>
                          <a:ea typeface="Google Sans"/>
                          <a:cs typeface="Google Sans"/>
                          <a:sym typeface="Google Sans"/>
                        </a:rPr>
                        <a:t>Guidance</a:t>
                      </a:r>
                      <a:endParaRPr sz="1000" b="1">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lvl="0" indent="0" algn="ctr" rtl="0">
                        <a:lnSpc>
                          <a:spcPct val="80000"/>
                        </a:lnSpc>
                        <a:spcBef>
                          <a:spcPts val="0"/>
                        </a:spcBef>
                        <a:spcAft>
                          <a:spcPts val="0"/>
                        </a:spcAft>
                        <a:buNone/>
                      </a:pPr>
                      <a:r>
                        <a:rPr lang="en" sz="1000" b="1">
                          <a:latin typeface="Google Sans"/>
                          <a:ea typeface="Google Sans"/>
                          <a:cs typeface="Google Sans"/>
                          <a:sym typeface="Google Sans"/>
                        </a:rPr>
                        <a:t>Example</a:t>
                      </a:r>
                      <a:endParaRPr sz="1000" b="1">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456378">
                <a:tc>
                  <a:txBody>
                    <a:bodyPr/>
                    <a:lstStyle/>
                    <a:p>
                      <a:pPr marL="0" lvl="0" indent="0" algn="ctr" rtl="0">
                        <a:lnSpc>
                          <a:spcPct val="80000"/>
                        </a:lnSpc>
                        <a:spcBef>
                          <a:spcPts val="0"/>
                        </a:spcBef>
                        <a:spcAft>
                          <a:spcPts val="0"/>
                        </a:spcAft>
                        <a:buNone/>
                      </a:pPr>
                      <a:r>
                        <a:rPr lang="en" sz="1000" b="1">
                          <a:solidFill>
                            <a:srgbClr val="FFFFFF"/>
                          </a:solidFill>
                          <a:latin typeface="Google Sans"/>
                          <a:ea typeface="Google Sans"/>
                          <a:cs typeface="Google Sans"/>
                          <a:sym typeface="Google Sans"/>
                        </a:rPr>
                        <a:t>Target reference number</a:t>
                      </a:r>
                      <a:endParaRPr sz="1000" b="1">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marR="0" lvl="0" indent="0" algn="l" rtl="0">
                        <a:lnSpc>
                          <a:spcPct val="100000"/>
                        </a:lnSpc>
                        <a:spcBef>
                          <a:spcPts val="0"/>
                        </a:spcBef>
                        <a:spcAft>
                          <a:spcPts val="0"/>
                        </a:spcAft>
                        <a:buNone/>
                      </a:pPr>
                      <a:r>
                        <a:rPr lang="en" sz="1000" dirty="0">
                          <a:solidFill>
                            <a:srgbClr val="595959"/>
                          </a:solidFill>
                          <a:latin typeface="Google Sans"/>
                          <a:ea typeface="Google Sans"/>
                          <a:cs typeface="Google Sans"/>
                          <a:sym typeface="Google Sans"/>
                        </a:rPr>
                        <a:t>Select a unique target reference from the drop-down menu provided to identify that target in subsequent questions</a:t>
                      </a:r>
                      <a:endParaRPr sz="1000" dirty="0">
                        <a:solidFill>
                          <a:srgbClr val="595959"/>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dirty="0">
                          <a:latin typeface="Google Sans"/>
                          <a:ea typeface="Google Sans"/>
                          <a:cs typeface="Google Sans"/>
                          <a:sym typeface="Google Sans"/>
                        </a:rPr>
                        <a:t>Abs1</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408201">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Is this a science-based target?</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lgn="ctr">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82246F"/>
                    </a:solidFill>
                  </a:tcPr>
                </a:tc>
                <a:tc>
                  <a:txBody>
                    <a:bodyPr/>
                    <a:lstStyle/>
                    <a:p>
                      <a:pPr marL="0" marR="0" lvl="0" indent="0" algn="l" rtl="0">
                        <a:lnSpc>
                          <a:spcPct val="100000"/>
                        </a:lnSpc>
                        <a:spcBef>
                          <a:spcPts val="0"/>
                        </a:spcBef>
                        <a:spcAft>
                          <a:spcPts val="0"/>
                        </a:spcAft>
                        <a:buNone/>
                      </a:pPr>
                      <a:r>
                        <a:rPr lang="en-US" sz="1000" dirty="0">
                          <a:solidFill>
                            <a:srgbClr val="595959"/>
                          </a:solidFill>
                          <a:latin typeface="Google Sans"/>
                          <a:ea typeface="Google Sans"/>
                          <a:cs typeface="Google Sans"/>
                          <a:sym typeface="Google Sans"/>
                        </a:rPr>
                        <a:t>Select yes or no</a:t>
                      </a:r>
                      <a:endParaRPr sz="1000" dirty="0">
                        <a:solidFill>
                          <a:srgbClr val="595959"/>
                        </a:solidFill>
                        <a:latin typeface="Google Sans"/>
                        <a:ea typeface="Google Sans"/>
                        <a:cs typeface="Google Sans"/>
                        <a:sym typeface="Google Sans"/>
                      </a:endParaRPr>
                    </a:p>
                  </a:txBody>
                  <a:tcPr marL="121900" marR="121900" marT="121900" marB="121900" anchor="ctr">
                    <a:lnL w="9525" cap="flat" cmpd="sng" algn="ctr">
                      <a:solidFill>
                        <a:srgbClr val="EFEFE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Yes</a:t>
                      </a:r>
                      <a:endParaRPr sz="1000" dirty="0">
                        <a:latin typeface="Google Sans"/>
                        <a:ea typeface="Google Sans"/>
                        <a:cs typeface="Google Sans"/>
                        <a:sym typeface="Google Sans"/>
                      </a:endParaRPr>
                    </a:p>
                  </a:txBody>
                  <a:tcPr marL="121900" marR="121900" marT="121900" marB="1219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511115598"/>
                  </a:ext>
                </a:extLst>
              </a:tr>
              <a:tr h="365516">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Target ambition*</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lgn="ctr">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82246F"/>
                    </a:solidFill>
                  </a:tcPr>
                </a:tc>
                <a:tc>
                  <a:txBody>
                    <a:bodyPr/>
                    <a:lstStyle/>
                    <a:p>
                      <a:pPr marL="0" marR="0" lvl="0" indent="0" algn="l" rtl="0">
                        <a:lnSpc>
                          <a:spcPct val="100000"/>
                        </a:lnSpc>
                        <a:spcBef>
                          <a:spcPts val="0"/>
                        </a:spcBef>
                        <a:spcAft>
                          <a:spcPts val="0"/>
                        </a:spcAft>
                        <a:buNone/>
                      </a:pPr>
                      <a:r>
                        <a:rPr lang="en-US" sz="1000" dirty="0">
                          <a:solidFill>
                            <a:srgbClr val="595959"/>
                          </a:solidFill>
                          <a:latin typeface="Google Sans"/>
                          <a:ea typeface="Google Sans"/>
                          <a:cs typeface="Google Sans"/>
                          <a:sym typeface="Google Sans"/>
                        </a:rPr>
                        <a:t>To be SBT approved it must be 1.5°C aligned for S1 and 2 and Well-below 2°C aligned for S3</a:t>
                      </a:r>
                    </a:p>
                  </a:txBody>
                  <a:tcPr marL="121900" marR="121900" marT="121900" marB="121900" anchor="ctr">
                    <a:lnL w="9525" cap="flat" cmpd="sng" algn="ctr">
                      <a:solidFill>
                        <a:srgbClr val="EFEFE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1.5°C aligned </a:t>
                      </a:r>
                      <a:endParaRPr sz="1000" dirty="0">
                        <a:latin typeface="Google Sans"/>
                        <a:ea typeface="Google Sans"/>
                        <a:cs typeface="Google Sans"/>
                        <a:sym typeface="Google Sans"/>
                      </a:endParaRPr>
                    </a:p>
                  </a:txBody>
                  <a:tcPr marL="121900" marR="121900" marT="121900" marB="1219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3669304983"/>
                  </a:ext>
                </a:extLst>
              </a:tr>
              <a:tr h="456378">
                <a:tc>
                  <a:txBody>
                    <a:bodyPr/>
                    <a:lstStyle/>
                    <a:p>
                      <a:pPr marL="0" lvl="0" indent="0" algn="ctr" rtl="0">
                        <a:lnSpc>
                          <a:spcPct val="80000"/>
                        </a:lnSpc>
                        <a:spcBef>
                          <a:spcPts val="0"/>
                        </a:spcBef>
                        <a:spcAft>
                          <a:spcPts val="0"/>
                        </a:spcAft>
                        <a:buNone/>
                      </a:pPr>
                      <a:r>
                        <a:rPr lang="en" sz="1000" b="1" dirty="0">
                          <a:solidFill>
                            <a:srgbClr val="FFFFFF"/>
                          </a:solidFill>
                          <a:latin typeface="Google Sans"/>
                          <a:ea typeface="Google Sans"/>
                          <a:cs typeface="Google Sans"/>
                          <a:sym typeface="Google Sans"/>
                        </a:rPr>
                        <a:t>Year Target was set</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lvl="0" indent="0" algn="l" rtl="0">
                        <a:spcBef>
                          <a:spcPts val="0"/>
                        </a:spcBef>
                        <a:spcAft>
                          <a:spcPts val="0"/>
                        </a:spcAft>
                        <a:buNone/>
                      </a:pPr>
                      <a:r>
                        <a:rPr lang="en-US" sz="1000" dirty="0">
                          <a:solidFill>
                            <a:srgbClr val="595959"/>
                          </a:solidFill>
                          <a:latin typeface="Google Sans"/>
                          <a:ea typeface="Google Sans"/>
                          <a:cs typeface="Google Sans"/>
                          <a:sym typeface="Google Sans"/>
                        </a:rPr>
                        <a:t>The year in which your company has set the target</a:t>
                      </a: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dirty="0">
                          <a:latin typeface="Google Sans"/>
                          <a:ea typeface="Google Sans"/>
                          <a:cs typeface="Google Sans"/>
                          <a:sym typeface="Google Sans"/>
                        </a:rPr>
                        <a:t>2016</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475177">
                <a:tc>
                  <a:txBody>
                    <a:bodyPr/>
                    <a:lstStyle/>
                    <a:p>
                      <a:pPr marL="0" lvl="0" indent="0" algn="ctr" rtl="0">
                        <a:lnSpc>
                          <a:spcPct val="80000"/>
                        </a:lnSpc>
                        <a:spcBef>
                          <a:spcPts val="0"/>
                        </a:spcBef>
                        <a:spcAft>
                          <a:spcPts val="0"/>
                        </a:spcAft>
                        <a:buNone/>
                      </a:pPr>
                      <a:r>
                        <a:rPr lang="en" sz="1000" b="1" dirty="0">
                          <a:solidFill>
                            <a:srgbClr val="FFFFFF"/>
                          </a:solidFill>
                          <a:latin typeface="Google Sans"/>
                          <a:ea typeface="Google Sans"/>
                          <a:cs typeface="Google Sans"/>
                          <a:sym typeface="Google Sans"/>
                        </a:rPr>
                        <a:t>Target Coverage</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lvl="0" indent="0" algn="l" rtl="0">
                        <a:spcBef>
                          <a:spcPts val="0"/>
                        </a:spcBef>
                        <a:spcAft>
                          <a:spcPts val="0"/>
                        </a:spcAft>
                        <a:buNone/>
                      </a:pPr>
                      <a:r>
                        <a:rPr lang="en-US" sz="1000" dirty="0">
                          <a:solidFill>
                            <a:srgbClr val="595959"/>
                          </a:solidFill>
                          <a:latin typeface="Google Sans"/>
                          <a:ea typeface="Google Sans"/>
                          <a:cs typeface="Google Sans"/>
                          <a:sym typeface="Google Sans"/>
                        </a:rPr>
                        <a:t>The target coverage should match your GHG inventory boundary to be SBTi approved and should be company-wide</a:t>
                      </a: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Company-wide</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408201">
                <a:tc>
                  <a:txBody>
                    <a:bodyPr/>
                    <a:lstStyle/>
                    <a:p>
                      <a:pPr marL="0" lvl="0" indent="0" algn="ctr" rtl="0">
                        <a:lnSpc>
                          <a:spcPct val="80000"/>
                        </a:lnSpc>
                        <a:spcBef>
                          <a:spcPts val="0"/>
                        </a:spcBef>
                        <a:spcAft>
                          <a:spcPts val="0"/>
                        </a:spcAft>
                        <a:buNone/>
                      </a:pPr>
                      <a:r>
                        <a:rPr lang="en" sz="1000" b="1" dirty="0">
                          <a:solidFill>
                            <a:srgbClr val="FFFFFF"/>
                          </a:solidFill>
                          <a:latin typeface="Google Sans"/>
                          <a:ea typeface="Google Sans"/>
                          <a:cs typeface="Google Sans"/>
                          <a:sym typeface="Google Sans"/>
                        </a:rPr>
                        <a:t>Scope(s)</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marR="0" lvl="0" indent="0" algn="l" rtl="0">
                        <a:lnSpc>
                          <a:spcPct val="100000"/>
                        </a:lnSpc>
                        <a:spcBef>
                          <a:spcPts val="0"/>
                        </a:spcBef>
                        <a:spcAft>
                          <a:spcPts val="0"/>
                        </a:spcAft>
                        <a:buNone/>
                      </a:pPr>
                      <a:r>
                        <a:rPr lang="en-US" sz="1000" dirty="0">
                          <a:solidFill>
                            <a:srgbClr val="595959"/>
                          </a:solidFill>
                          <a:latin typeface="Google Sans"/>
                          <a:ea typeface="Google Sans"/>
                          <a:cs typeface="Google Sans"/>
                          <a:sym typeface="Google Sans"/>
                        </a:rPr>
                        <a:t>Select from dropdown</a:t>
                      </a:r>
                    </a:p>
                    <a:p>
                      <a:pPr marL="0" marR="0" lvl="0" indent="0" algn="l" rtl="0">
                        <a:lnSpc>
                          <a:spcPct val="100000"/>
                        </a:lnSpc>
                        <a:spcBef>
                          <a:spcPts val="0"/>
                        </a:spcBef>
                        <a:spcAft>
                          <a:spcPts val="0"/>
                        </a:spcAft>
                        <a:buNone/>
                      </a:pPr>
                      <a:r>
                        <a:rPr lang="en-US" sz="1000" dirty="0">
                          <a:solidFill>
                            <a:srgbClr val="595959"/>
                          </a:solidFill>
                          <a:latin typeface="Google Sans"/>
                          <a:ea typeface="Google Sans"/>
                          <a:cs typeface="Google Sans"/>
                          <a:sym typeface="Google Sans"/>
                        </a:rPr>
                        <a:t>This refers to the Scope(s) of emissions to which the target relates</a:t>
                      </a: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dirty="0">
                          <a:latin typeface="Google Sans"/>
                          <a:ea typeface="Google Sans"/>
                          <a:cs typeface="Google Sans"/>
                          <a:sym typeface="Google Sans"/>
                        </a:rPr>
                        <a:t>Scope 1+2</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r h="329597">
                <a:tc>
                  <a:txBody>
                    <a:bodyPr/>
                    <a:lstStyle/>
                    <a:p>
                      <a:pPr marL="0" lvl="0" indent="0" algn="ctr" rtl="0">
                        <a:lnSpc>
                          <a:spcPct val="80000"/>
                        </a:lnSpc>
                        <a:spcBef>
                          <a:spcPts val="0"/>
                        </a:spcBef>
                        <a:spcAft>
                          <a:spcPts val="0"/>
                        </a:spcAft>
                        <a:buNone/>
                      </a:pPr>
                      <a:r>
                        <a:rPr lang="en" sz="1000" b="1" dirty="0">
                          <a:solidFill>
                            <a:srgbClr val="FFFFFF"/>
                          </a:solidFill>
                          <a:latin typeface="Google Sans"/>
                          <a:ea typeface="Google Sans"/>
                          <a:cs typeface="Google Sans"/>
                          <a:sym typeface="Google Sans"/>
                        </a:rPr>
                        <a:t>Scope 2 accounting method</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marR="0" lvl="0" indent="0" algn="l" rtl="0">
                        <a:lnSpc>
                          <a:spcPct val="100000"/>
                        </a:lnSpc>
                        <a:spcBef>
                          <a:spcPts val="0"/>
                        </a:spcBef>
                        <a:spcAft>
                          <a:spcPts val="0"/>
                        </a:spcAft>
                        <a:buNone/>
                      </a:pPr>
                      <a:r>
                        <a:rPr lang="en" sz="1000" dirty="0">
                          <a:solidFill>
                            <a:srgbClr val="595959"/>
                          </a:solidFill>
                          <a:latin typeface="Google Sans"/>
                          <a:ea typeface="Google Sans"/>
                          <a:cs typeface="Google Sans"/>
                          <a:sym typeface="Google Sans"/>
                        </a:rPr>
                        <a:t>Select Location-based or Market-based aligned with your GHG inventory reporting method</a:t>
                      </a:r>
                      <a:endParaRPr sz="1000" dirty="0">
                        <a:solidFill>
                          <a:srgbClr val="595959"/>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dirty="0">
                          <a:latin typeface="Google Sans"/>
                          <a:ea typeface="Google Sans"/>
                          <a:cs typeface="Google Sans"/>
                          <a:sym typeface="Google Sans"/>
                        </a:rPr>
                        <a:t>Market-based</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329597">
                <a:tc>
                  <a:txBody>
                    <a:bodyPr/>
                    <a:lstStyle/>
                    <a:p>
                      <a:pPr marL="0" lvl="0" indent="0" algn="ctr" rtl="0">
                        <a:lnSpc>
                          <a:spcPct val="80000"/>
                        </a:lnSpc>
                        <a:spcBef>
                          <a:spcPts val="0"/>
                        </a:spcBef>
                        <a:spcAft>
                          <a:spcPts val="0"/>
                        </a:spcAft>
                        <a:buNone/>
                      </a:pPr>
                      <a:r>
                        <a:rPr lang="en" sz="1000" b="1" dirty="0">
                          <a:solidFill>
                            <a:srgbClr val="FFFFFF"/>
                          </a:solidFill>
                          <a:latin typeface="Google Sans"/>
                          <a:ea typeface="Google Sans"/>
                          <a:cs typeface="Google Sans"/>
                          <a:sym typeface="Google Sans"/>
                        </a:rPr>
                        <a:t>Base Year </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marR="0" lvl="0" indent="0" algn="l" rtl="0">
                        <a:lnSpc>
                          <a:spcPct val="100000"/>
                        </a:lnSpc>
                        <a:spcBef>
                          <a:spcPts val="0"/>
                        </a:spcBef>
                        <a:spcAft>
                          <a:spcPts val="0"/>
                        </a:spcAft>
                        <a:buNone/>
                      </a:pPr>
                      <a:r>
                        <a:rPr lang="en-US" sz="1000" dirty="0">
                          <a:solidFill>
                            <a:srgbClr val="595959"/>
                          </a:solidFill>
                          <a:latin typeface="Google Sans"/>
                          <a:ea typeface="Google Sans"/>
                          <a:cs typeface="Google Sans"/>
                          <a:sym typeface="Google Sans"/>
                        </a:rPr>
                        <a:t>The year against which you are comparing your reduction target</a:t>
                      </a: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dirty="0">
                          <a:latin typeface="Google Sans"/>
                          <a:ea typeface="Google Sans"/>
                          <a:cs typeface="Google Sans"/>
                          <a:sym typeface="Google Sans"/>
                        </a:rPr>
                        <a:t>2015</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7"/>
                  </a:ext>
                </a:extLst>
              </a:tr>
            </a:tbl>
          </a:graphicData>
        </a:graphic>
      </p:graphicFrame>
      <p:sp>
        <p:nvSpPr>
          <p:cNvPr id="6" name="Google Shape;1407;p169">
            <a:extLst>
              <a:ext uri="{FF2B5EF4-FFF2-40B4-BE49-F238E27FC236}">
                <a16:creationId xmlns:a16="http://schemas.microsoft.com/office/drawing/2014/main" id="{04C3D1BA-707E-EDD0-31C0-483DBF27A460}"/>
              </a:ext>
            </a:extLst>
          </p:cNvPr>
          <p:cNvSpPr txBox="1"/>
          <p:nvPr/>
        </p:nvSpPr>
        <p:spPr>
          <a:xfrm>
            <a:off x="1470581" y="1054845"/>
            <a:ext cx="11523600" cy="474000"/>
          </a:xfrm>
          <a:prstGeom prst="rect">
            <a:avLst/>
          </a:prstGeom>
          <a:noFill/>
          <a:ln>
            <a:noFill/>
          </a:ln>
        </p:spPr>
        <p:txBody>
          <a:bodyPr spcFirstLastPara="1" wrap="square" lIns="121900" tIns="121900" rIns="121900" bIns="121900" anchor="t" anchorCtr="0">
            <a:noAutofit/>
          </a:bodyPr>
          <a:lstStyle/>
          <a:p>
            <a:pPr marL="228594" indent="-262460">
              <a:buClr>
                <a:srgbClr val="595959"/>
              </a:buClr>
              <a:buSzPts val="1300"/>
              <a:buFont typeface="Google Sans"/>
              <a:buChar char="●"/>
            </a:pPr>
            <a:r>
              <a:rPr lang="en" sz="1733">
                <a:solidFill>
                  <a:schemeClr val="tx1"/>
                </a:solidFill>
                <a:latin typeface="Google Sans"/>
                <a:ea typeface="Google Sans"/>
                <a:cs typeface="Google Sans"/>
                <a:sym typeface="Google Sans"/>
              </a:rPr>
              <a:t>Complete </a:t>
            </a:r>
            <a:r>
              <a:rPr lang="en" sz="1733" b="1">
                <a:solidFill>
                  <a:schemeClr val="tx1"/>
                </a:solidFill>
                <a:latin typeface="Google Sans"/>
                <a:ea typeface="Google Sans"/>
                <a:cs typeface="Google Sans"/>
                <a:sym typeface="Google Sans"/>
              </a:rPr>
              <a:t>ALL</a:t>
            </a:r>
            <a:r>
              <a:rPr lang="en" sz="1733">
                <a:solidFill>
                  <a:schemeClr val="tx1"/>
                </a:solidFill>
                <a:latin typeface="Google Sans"/>
                <a:ea typeface="Google Sans"/>
                <a:cs typeface="Google Sans"/>
                <a:sym typeface="Google Sans"/>
              </a:rPr>
              <a:t> fields - do not leave any fields blank</a:t>
            </a:r>
            <a:endParaRPr sz="1733">
              <a:solidFill>
                <a:schemeClr val="tx1"/>
              </a:solidFill>
              <a:latin typeface="Google Sans"/>
              <a:ea typeface="Google Sans"/>
              <a:cs typeface="Google Sans"/>
              <a:sym typeface="Google Sans"/>
            </a:endParaRPr>
          </a:p>
        </p:txBody>
      </p:sp>
      <p:sp>
        <p:nvSpPr>
          <p:cNvPr id="7" name="Google Shape;1405;p169">
            <a:extLst>
              <a:ext uri="{FF2B5EF4-FFF2-40B4-BE49-F238E27FC236}">
                <a16:creationId xmlns:a16="http://schemas.microsoft.com/office/drawing/2014/main" id="{5A2F44B4-DE89-92CF-81CE-5926C67CC7AA}"/>
              </a:ext>
            </a:extLst>
          </p:cNvPr>
          <p:cNvSpPr txBox="1"/>
          <p:nvPr/>
        </p:nvSpPr>
        <p:spPr>
          <a:xfrm>
            <a:off x="1551769" y="1549237"/>
            <a:ext cx="7897031" cy="537649"/>
          </a:xfrm>
          <a:prstGeom prst="rect">
            <a:avLst/>
          </a:prstGeom>
          <a:solidFill>
            <a:schemeClr val="accent6"/>
          </a:solidFill>
          <a:ln>
            <a:noFill/>
          </a:ln>
        </p:spPr>
        <p:txBody>
          <a:bodyPr spcFirstLastPara="1" wrap="square" lIns="121900" tIns="121900" rIns="121900" bIns="121900" anchor="ctr" anchorCtr="0">
            <a:noAutofit/>
          </a:bodyPr>
          <a:lstStyle/>
          <a:p>
            <a:r>
              <a:rPr lang="en" sz="1600" b="1" dirty="0">
                <a:solidFill>
                  <a:srgbClr val="FFFFFF"/>
                </a:solidFill>
                <a:latin typeface="Google Sans"/>
                <a:ea typeface="Google Sans"/>
                <a:cs typeface="Google Sans"/>
                <a:sym typeface="Google Sans"/>
              </a:rPr>
              <a:t>Example Target</a:t>
            </a:r>
            <a:endParaRPr sz="1600" b="1" dirty="0">
              <a:solidFill>
                <a:srgbClr val="FFFFFF"/>
              </a:solidFill>
              <a:latin typeface="Google Sans"/>
              <a:ea typeface="Google Sans"/>
              <a:cs typeface="Google Sans"/>
              <a:sym typeface="Google Sans"/>
            </a:endParaRPr>
          </a:p>
          <a:p>
            <a:r>
              <a:rPr lang="en" sz="1600" dirty="0">
                <a:solidFill>
                  <a:srgbClr val="FFFFFF"/>
                </a:solidFill>
                <a:latin typeface="Google Sans"/>
                <a:ea typeface="Google Sans"/>
                <a:cs typeface="Google Sans"/>
                <a:sym typeface="Google Sans"/>
              </a:rPr>
              <a:t>We commit to reducing our Scope 1 and 2 GHG emissions by 30% from 2015 to 2030</a:t>
            </a:r>
            <a:endParaRPr sz="1600" dirty="0">
              <a:solidFill>
                <a:srgbClr val="FFFFFF"/>
              </a:solidFill>
              <a:latin typeface="Google Sans"/>
              <a:ea typeface="Google Sans"/>
              <a:cs typeface="Google Sans"/>
              <a:sym typeface="Google Sans"/>
            </a:endParaRPr>
          </a:p>
        </p:txBody>
      </p:sp>
    </p:spTree>
    <p:extLst>
      <p:ext uri="{BB962C8B-B14F-4D97-AF65-F5344CB8AC3E}">
        <p14:creationId xmlns:p14="http://schemas.microsoft.com/office/powerpoint/2010/main" val="3972675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FE4A-127B-7DCD-4D7C-E34A6F40347E}"/>
              </a:ext>
            </a:extLst>
          </p:cNvPr>
          <p:cNvSpPr>
            <a:spLocks noGrp="1"/>
          </p:cNvSpPr>
          <p:nvPr>
            <p:ph type="title"/>
          </p:nvPr>
        </p:nvSpPr>
        <p:spPr/>
        <p:txBody>
          <a:bodyPr/>
          <a:lstStyle/>
          <a:p>
            <a:r>
              <a:rPr lang="en-US" dirty="0"/>
              <a:t>Reporting GHG Targets: C4.1a, Absolute Targets</a:t>
            </a:r>
          </a:p>
        </p:txBody>
      </p:sp>
      <p:sp>
        <p:nvSpPr>
          <p:cNvPr id="3" name="Text Placeholder 2">
            <a:extLst>
              <a:ext uri="{FF2B5EF4-FFF2-40B4-BE49-F238E27FC236}">
                <a16:creationId xmlns:a16="http://schemas.microsoft.com/office/drawing/2014/main" id="{57799E0F-CDF4-F982-806E-DF380493D18E}"/>
              </a:ext>
            </a:extLst>
          </p:cNvPr>
          <p:cNvSpPr>
            <a:spLocks noGrp="1"/>
          </p:cNvSpPr>
          <p:nvPr>
            <p:ph type="body" sz="quarter" idx="10"/>
          </p:nvPr>
        </p:nvSpPr>
        <p:spPr/>
        <p:txBody>
          <a:bodyPr/>
          <a:lstStyle/>
          <a:p>
            <a:r>
              <a:rPr lang="en-US" dirty="0"/>
              <a:t>Reporting Targets through CDP</a:t>
            </a:r>
          </a:p>
        </p:txBody>
      </p:sp>
      <p:graphicFrame>
        <p:nvGraphicFramePr>
          <p:cNvPr id="5" name="Google Shape;1406;p169">
            <a:extLst>
              <a:ext uri="{FF2B5EF4-FFF2-40B4-BE49-F238E27FC236}">
                <a16:creationId xmlns:a16="http://schemas.microsoft.com/office/drawing/2014/main" id="{71032131-320F-BE17-2DB4-C7E8EC6F32F4}"/>
              </a:ext>
            </a:extLst>
          </p:cNvPr>
          <p:cNvGraphicFramePr/>
          <p:nvPr/>
        </p:nvGraphicFramePr>
        <p:xfrm>
          <a:off x="1551769" y="2194491"/>
          <a:ext cx="10030631" cy="4281973"/>
        </p:xfrm>
        <a:graphic>
          <a:graphicData uri="http://schemas.openxmlformats.org/drawingml/2006/table">
            <a:tbl>
              <a:tblPr>
                <a:noFill/>
              </a:tblPr>
              <a:tblGrid>
                <a:gridCol w="1780316">
                  <a:extLst>
                    <a:ext uri="{9D8B030D-6E8A-4147-A177-3AD203B41FA5}">
                      <a16:colId xmlns:a16="http://schemas.microsoft.com/office/drawing/2014/main" val="20000"/>
                    </a:ext>
                  </a:extLst>
                </a:gridCol>
                <a:gridCol w="6111345">
                  <a:extLst>
                    <a:ext uri="{9D8B030D-6E8A-4147-A177-3AD203B41FA5}">
                      <a16:colId xmlns:a16="http://schemas.microsoft.com/office/drawing/2014/main" val="20001"/>
                    </a:ext>
                  </a:extLst>
                </a:gridCol>
                <a:gridCol w="2138970">
                  <a:extLst>
                    <a:ext uri="{9D8B030D-6E8A-4147-A177-3AD203B41FA5}">
                      <a16:colId xmlns:a16="http://schemas.microsoft.com/office/drawing/2014/main" val="20002"/>
                    </a:ext>
                  </a:extLst>
                </a:gridCol>
              </a:tblGrid>
              <a:tr h="327589">
                <a:tc gridSpan="3">
                  <a:txBody>
                    <a:bodyPr/>
                    <a:lstStyle/>
                    <a:p>
                      <a:pPr marL="0" lvl="0" indent="0" algn="l" rtl="0">
                        <a:lnSpc>
                          <a:spcPct val="80000"/>
                        </a:lnSpc>
                        <a:spcBef>
                          <a:spcPts val="0"/>
                        </a:spcBef>
                        <a:spcAft>
                          <a:spcPts val="0"/>
                        </a:spcAft>
                        <a:buNone/>
                      </a:pPr>
                      <a:r>
                        <a:rPr lang="en" sz="1200" b="1" dirty="0">
                          <a:solidFill>
                            <a:srgbClr val="FFFFFF"/>
                          </a:solidFill>
                          <a:latin typeface="Google Sans"/>
                          <a:ea typeface="Google Sans"/>
                          <a:cs typeface="Google Sans"/>
                          <a:sym typeface="Google Sans"/>
                        </a:rPr>
                        <a:t>(C4.1a) Provide details of your absolute emissions target(s) and progress made against those targets.</a:t>
                      </a:r>
                      <a:endParaRPr sz="12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6776">
                <a:tc>
                  <a:txBody>
                    <a:bodyPr/>
                    <a:lstStyle/>
                    <a:p>
                      <a:pPr marL="0" lvl="0" indent="0" algn="ctr" rtl="0">
                        <a:lnSpc>
                          <a:spcPct val="80000"/>
                        </a:lnSpc>
                        <a:spcBef>
                          <a:spcPts val="0"/>
                        </a:spcBef>
                        <a:spcAft>
                          <a:spcPts val="0"/>
                        </a:spcAft>
                        <a:buNone/>
                      </a:pPr>
                      <a:r>
                        <a:rPr lang="en" sz="1000" b="1" dirty="0">
                          <a:solidFill>
                            <a:srgbClr val="FFFFFF"/>
                          </a:solidFill>
                          <a:latin typeface="Google Sans"/>
                          <a:ea typeface="Google Sans"/>
                          <a:cs typeface="Google Sans"/>
                          <a:sym typeface="Google Sans"/>
                        </a:rPr>
                        <a:t>Aspect</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lvl="0" indent="0" algn="ctr" rtl="0">
                        <a:lnSpc>
                          <a:spcPct val="80000"/>
                        </a:lnSpc>
                        <a:spcBef>
                          <a:spcPts val="0"/>
                        </a:spcBef>
                        <a:spcAft>
                          <a:spcPts val="0"/>
                        </a:spcAft>
                        <a:buNone/>
                      </a:pPr>
                      <a:r>
                        <a:rPr lang="en" sz="1000" b="1">
                          <a:latin typeface="Google Sans"/>
                          <a:ea typeface="Google Sans"/>
                          <a:cs typeface="Google Sans"/>
                          <a:sym typeface="Google Sans"/>
                        </a:rPr>
                        <a:t>Guidance</a:t>
                      </a:r>
                      <a:endParaRPr sz="1000" b="1">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lvl="0" indent="0" algn="ctr" rtl="0">
                        <a:lnSpc>
                          <a:spcPct val="80000"/>
                        </a:lnSpc>
                        <a:spcBef>
                          <a:spcPts val="0"/>
                        </a:spcBef>
                        <a:spcAft>
                          <a:spcPts val="0"/>
                        </a:spcAft>
                        <a:buNone/>
                      </a:pPr>
                      <a:r>
                        <a:rPr lang="en" sz="1000" b="1">
                          <a:latin typeface="Google Sans"/>
                          <a:ea typeface="Google Sans"/>
                          <a:cs typeface="Google Sans"/>
                          <a:sym typeface="Google Sans"/>
                        </a:rPr>
                        <a:t>Example</a:t>
                      </a:r>
                      <a:endParaRPr sz="1000" b="1">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456378">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Base year Scope 1 emissions covered by target (metric tons CO2e)</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marR="0" lvl="0" indent="0" algn="l" rtl="0">
                        <a:lnSpc>
                          <a:spcPct val="100000"/>
                        </a:lnSpc>
                        <a:spcBef>
                          <a:spcPts val="0"/>
                        </a:spcBef>
                        <a:spcAft>
                          <a:spcPts val="0"/>
                        </a:spcAft>
                        <a:buNone/>
                      </a:pPr>
                      <a:r>
                        <a:rPr lang="en-US" sz="1000" dirty="0">
                          <a:solidFill>
                            <a:srgbClr val="595959"/>
                          </a:solidFill>
                          <a:latin typeface="Google Sans"/>
                          <a:ea typeface="Google Sans"/>
                          <a:cs typeface="Google Sans"/>
                          <a:sym typeface="Google Sans"/>
                        </a:rPr>
                        <a:t>Enter the total metric tons CO2e from scope 1 in the target base year</a:t>
                      </a:r>
                      <a:endParaRPr sz="1000" dirty="0">
                        <a:solidFill>
                          <a:srgbClr val="595959"/>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30,000 </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408201">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Base year Scope 2 emissions covered by target (metric tons CO2e)</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lgn="ctr">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82246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Enter the total metric tons CO2e from scope 2 in the target base year</a:t>
                      </a:r>
                    </a:p>
                    <a:p>
                      <a:pPr marL="0" marR="0" lvl="0" indent="0" algn="l" rtl="0">
                        <a:lnSpc>
                          <a:spcPct val="100000"/>
                        </a:lnSpc>
                        <a:spcBef>
                          <a:spcPts val="0"/>
                        </a:spcBef>
                        <a:spcAft>
                          <a:spcPts val="0"/>
                        </a:spcAft>
                        <a:buNone/>
                      </a:pPr>
                      <a:endParaRPr sz="1000" dirty="0">
                        <a:solidFill>
                          <a:srgbClr val="595959"/>
                        </a:solidFill>
                        <a:latin typeface="Google Sans"/>
                        <a:ea typeface="Google Sans"/>
                        <a:cs typeface="Google Sans"/>
                        <a:sym typeface="Google Sans"/>
                      </a:endParaRPr>
                    </a:p>
                  </a:txBody>
                  <a:tcPr marL="121900" marR="121900" marT="121900" marB="121900" anchor="ctr">
                    <a:lnL w="9525" cap="flat" cmpd="sng" algn="ctr">
                      <a:solidFill>
                        <a:srgbClr val="EFEFE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100,000</a:t>
                      </a:r>
                      <a:endParaRPr sz="1000" dirty="0">
                        <a:latin typeface="Google Sans"/>
                        <a:ea typeface="Google Sans"/>
                        <a:cs typeface="Google Sans"/>
                        <a:sym typeface="Google Sans"/>
                      </a:endParaRPr>
                    </a:p>
                  </a:txBody>
                  <a:tcPr marL="121900" marR="121900" marT="121900" marB="1219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511115598"/>
                  </a:ext>
                </a:extLst>
              </a:tr>
              <a:tr h="365516">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Total base year emissions covered by target in all selected Scopes (metric tons CO2e)</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lgn="ctr">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82246F"/>
                    </a:solidFill>
                  </a:tcPr>
                </a:tc>
                <a:tc>
                  <a:txBody>
                    <a:bodyPr/>
                    <a:lstStyle/>
                    <a:p>
                      <a:pPr marL="0" marR="0" lvl="0" indent="0" algn="l" rtl="0">
                        <a:lnSpc>
                          <a:spcPct val="100000"/>
                        </a:lnSpc>
                        <a:spcBef>
                          <a:spcPts val="0"/>
                        </a:spcBef>
                        <a:spcAft>
                          <a:spcPts val="0"/>
                        </a:spcAft>
                        <a:buNone/>
                      </a:pPr>
                      <a:r>
                        <a:rPr lang="en-US" sz="1000" dirty="0">
                          <a:solidFill>
                            <a:srgbClr val="595959"/>
                          </a:solidFill>
                          <a:latin typeface="Google Sans"/>
                          <a:ea typeface="Google Sans"/>
                          <a:cs typeface="Google Sans"/>
                          <a:sym typeface="Google Sans"/>
                        </a:rPr>
                        <a:t>Enter the sum of all the emissions that are covered by the target</a:t>
                      </a:r>
                    </a:p>
                  </a:txBody>
                  <a:tcPr marL="121900" marR="121900" marT="121900" marB="121900" anchor="ctr">
                    <a:lnL w="9525" cap="flat" cmpd="sng" algn="ctr">
                      <a:solidFill>
                        <a:srgbClr val="EFEFE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130,000</a:t>
                      </a:r>
                      <a:endParaRPr sz="1000" dirty="0">
                        <a:latin typeface="Google Sans"/>
                        <a:ea typeface="Google Sans"/>
                        <a:cs typeface="Google Sans"/>
                        <a:sym typeface="Google Sans"/>
                      </a:endParaRPr>
                    </a:p>
                  </a:txBody>
                  <a:tcPr marL="121900" marR="121900" marT="121900" marB="1219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3669304983"/>
                  </a:ext>
                </a:extLst>
              </a:tr>
              <a:tr h="456378">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Target year</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The year which your target must be achieved</a:t>
                      </a: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2030</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475177">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Targeted reduction from base year (%)</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The % reduction to be achieved in the target year compared to the base year</a:t>
                      </a: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15%</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408201">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Scope 1 emissions in reporting year covered by target (metric tons CO2e)</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Enter the total metric tons CO2e from scope 1 in the reporting year covered by the target</a:t>
                      </a: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35,000</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bl>
          </a:graphicData>
        </a:graphic>
      </p:graphicFrame>
      <p:sp>
        <p:nvSpPr>
          <p:cNvPr id="6" name="Google Shape;1407;p169">
            <a:extLst>
              <a:ext uri="{FF2B5EF4-FFF2-40B4-BE49-F238E27FC236}">
                <a16:creationId xmlns:a16="http://schemas.microsoft.com/office/drawing/2014/main" id="{04C3D1BA-707E-EDD0-31C0-483DBF27A460}"/>
              </a:ext>
            </a:extLst>
          </p:cNvPr>
          <p:cNvSpPr txBox="1"/>
          <p:nvPr/>
        </p:nvSpPr>
        <p:spPr>
          <a:xfrm>
            <a:off x="1470581" y="1054845"/>
            <a:ext cx="11523600" cy="474000"/>
          </a:xfrm>
          <a:prstGeom prst="rect">
            <a:avLst/>
          </a:prstGeom>
          <a:noFill/>
          <a:ln>
            <a:noFill/>
          </a:ln>
        </p:spPr>
        <p:txBody>
          <a:bodyPr spcFirstLastPara="1" wrap="square" lIns="121900" tIns="121900" rIns="121900" bIns="121900" anchor="t" anchorCtr="0">
            <a:noAutofit/>
          </a:bodyPr>
          <a:lstStyle/>
          <a:p>
            <a:pPr marL="228594" indent="-262460">
              <a:buClr>
                <a:srgbClr val="595959"/>
              </a:buClr>
              <a:buSzPts val="1300"/>
              <a:buFont typeface="Google Sans"/>
              <a:buChar char="●"/>
            </a:pPr>
            <a:r>
              <a:rPr lang="en" sz="1733">
                <a:solidFill>
                  <a:schemeClr val="tx1"/>
                </a:solidFill>
                <a:latin typeface="Google Sans"/>
                <a:ea typeface="Google Sans"/>
                <a:cs typeface="Google Sans"/>
                <a:sym typeface="Google Sans"/>
              </a:rPr>
              <a:t>Complete </a:t>
            </a:r>
            <a:r>
              <a:rPr lang="en" sz="1733" b="1">
                <a:solidFill>
                  <a:schemeClr val="tx1"/>
                </a:solidFill>
                <a:latin typeface="Google Sans"/>
                <a:ea typeface="Google Sans"/>
                <a:cs typeface="Google Sans"/>
                <a:sym typeface="Google Sans"/>
              </a:rPr>
              <a:t>ALL</a:t>
            </a:r>
            <a:r>
              <a:rPr lang="en" sz="1733">
                <a:solidFill>
                  <a:schemeClr val="tx1"/>
                </a:solidFill>
                <a:latin typeface="Google Sans"/>
                <a:ea typeface="Google Sans"/>
                <a:cs typeface="Google Sans"/>
                <a:sym typeface="Google Sans"/>
              </a:rPr>
              <a:t> fields - do not leave any fields blank</a:t>
            </a:r>
            <a:endParaRPr sz="1733">
              <a:solidFill>
                <a:schemeClr val="tx1"/>
              </a:solidFill>
              <a:latin typeface="Google Sans"/>
              <a:ea typeface="Google Sans"/>
              <a:cs typeface="Google Sans"/>
              <a:sym typeface="Google Sans"/>
            </a:endParaRPr>
          </a:p>
        </p:txBody>
      </p:sp>
      <p:sp>
        <p:nvSpPr>
          <p:cNvPr id="7" name="Google Shape;1405;p169">
            <a:extLst>
              <a:ext uri="{FF2B5EF4-FFF2-40B4-BE49-F238E27FC236}">
                <a16:creationId xmlns:a16="http://schemas.microsoft.com/office/drawing/2014/main" id="{5A2F44B4-DE89-92CF-81CE-5926C67CC7AA}"/>
              </a:ext>
            </a:extLst>
          </p:cNvPr>
          <p:cNvSpPr txBox="1"/>
          <p:nvPr/>
        </p:nvSpPr>
        <p:spPr>
          <a:xfrm>
            <a:off x="1551769" y="1549237"/>
            <a:ext cx="7897031" cy="537649"/>
          </a:xfrm>
          <a:prstGeom prst="rect">
            <a:avLst/>
          </a:prstGeom>
          <a:solidFill>
            <a:schemeClr val="accent6"/>
          </a:solidFill>
          <a:ln>
            <a:noFill/>
          </a:ln>
        </p:spPr>
        <p:txBody>
          <a:bodyPr spcFirstLastPara="1" wrap="square" lIns="121900" tIns="121900" rIns="121900" bIns="121900" anchor="ctr" anchorCtr="0">
            <a:noAutofit/>
          </a:bodyPr>
          <a:lstStyle/>
          <a:p>
            <a:r>
              <a:rPr lang="en" sz="1600" b="1" dirty="0">
                <a:solidFill>
                  <a:srgbClr val="FFFFFF"/>
                </a:solidFill>
                <a:latin typeface="Google Sans"/>
                <a:ea typeface="Google Sans"/>
                <a:cs typeface="Google Sans"/>
                <a:sym typeface="Google Sans"/>
              </a:rPr>
              <a:t>Example Target</a:t>
            </a:r>
            <a:endParaRPr sz="1600" b="1" dirty="0">
              <a:solidFill>
                <a:srgbClr val="FFFFFF"/>
              </a:solidFill>
              <a:latin typeface="Google Sans"/>
              <a:ea typeface="Google Sans"/>
              <a:cs typeface="Google Sans"/>
              <a:sym typeface="Google Sans"/>
            </a:endParaRPr>
          </a:p>
          <a:p>
            <a:r>
              <a:rPr lang="en" sz="1600" dirty="0">
                <a:solidFill>
                  <a:srgbClr val="FFFFFF"/>
                </a:solidFill>
                <a:latin typeface="Google Sans"/>
                <a:ea typeface="Google Sans"/>
                <a:cs typeface="Google Sans"/>
                <a:sym typeface="Google Sans"/>
              </a:rPr>
              <a:t>We commit to reducing our Scope 1 and 2 GHG emissions by 30% from 2015 to 2030</a:t>
            </a:r>
            <a:endParaRPr sz="1600" dirty="0">
              <a:solidFill>
                <a:srgbClr val="FFFFFF"/>
              </a:solidFill>
              <a:latin typeface="Google Sans"/>
              <a:ea typeface="Google Sans"/>
              <a:cs typeface="Google Sans"/>
              <a:sym typeface="Google Sans"/>
            </a:endParaRPr>
          </a:p>
        </p:txBody>
      </p:sp>
    </p:spTree>
    <p:extLst>
      <p:ext uri="{BB962C8B-B14F-4D97-AF65-F5344CB8AC3E}">
        <p14:creationId xmlns:p14="http://schemas.microsoft.com/office/powerpoint/2010/main" val="1885096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FE4A-127B-7DCD-4D7C-E34A6F40347E}"/>
              </a:ext>
            </a:extLst>
          </p:cNvPr>
          <p:cNvSpPr>
            <a:spLocks noGrp="1"/>
          </p:cNvSpPr>
          <p:nvPr>
            <p:ph type="title"/>
          </p:nvPr>
        </p:nvSpPr>
        <p:spPr>
          <a:xfrm>
            <a:off x="1470581" y="97554"/>
            <a:ext cx="9869864" cy="957291"/>
          </a:xfrm>
        </p:spPr>
        <p:txBody>
          <a:bodyPr/>
          <a:lstStyle/>
          <a:p>
            <a:r>
              <a:rPr lang="en-US" dirty="0"/>
              <a:t>Reporting GHG Targets: C4.1a, Absolute Targets</a:t>
            </a:r>
          </a:p>
        </p:txBody>
      </p:sp>
      <p:sp>
        <p:nvSpPr>
          <p:cNvPr id="3" name="Text Placeholder 2">
            <a:extLst>
              <a:ext uri="{FF2B5EF4-FFF2-40B4-BE49-F238E27FC236}">
                <a16:creationId xmlns:a16="http://schemas.microsoft.com/office/drawing/2014/main" id="{57799E0F-CDF4-F982-806E-DF380493D18E}"/>
              </a:ext>
            </a:extLst>
          </p:cNvPr>
          <p:cNvSpPr>
            <a:spLocks noGrp="1"/>
          </p:cNvSpPr>
          <p:nvPr>
            <p:ph type="body" sz="quarter" idx="10"/>
          </p:nvPr>
        </p:nvSpPr>
        <p:spPr/>
        <p:txBody>
          <a:bodyPr/>
          <a:lstStyle/>
          <a:p>
            <a:r>
              <a:rPr lang="en-US" dirty="0"/>
              <a:t>Reporting Targets through CDP</a:t>
            </a:r>
          </a:p>
        </p:txBody>
      </p:sp>
      <p:graphicFrame>
        <p:nvGraphicFramePr>
          <p:cNvPr id="5" name="Google Shape;1406;p169">
            <a:extLst>
              <a:ext uri="{FF2B5EF4-FFF2-40B4-BE49-F238E27FC236}">
                <a16:creationId xmlns:a16="http://schemas.microsoft.com/office/drawing/2014/main" id="{71032131-320F-BE17-2DB4-C7E8EC6F32F4}"/>
              </a:ext>
            </a:extLst>
          </p:cNvPr>
          <p:cNvGraphicFramePr/>
          <p:nvPr/>
        </p:nvGraphicFramePr>
        <p:xfrm>
          <a:off x="1551769" y="1962522"/>
          <a:ext cx="10192555" cy="4797924"/>
        </p:xfrm>
        <a:graphic>
          <a:graphicData uri="http://schemas.openxmlformats.org/drawingml/2006/table">
            <a:tbl>
              <a:tblPr>
                <a:noFill/>
              </a:tblPr>
              <a:tblGrid>
                <a:gridCol w="1809056">
                  <a:extLst>
                    <a:ext uri="{9D8B030D-6E8A-4147-A177-3AD203B41FA5}">
                      <a16:colId xmlns:a16="http://schemas.microsoft.com/office/drawing/2014/main" val="20000"/>
                    </a:ext>
                  </a:extLst>
                </a:gridCol>
                <a:gridCol w="6210000">
                  <a:extLst>
                    <a:ext uri="{9D8B030D-6E8A-4147-A177-3AD203B41FA5}">
                      <a16:colId xmlns:a16="http://schemas.microsoft.com/office/drawing/2014/main" val="20001"/>
                    </a:ext>
                  </a:extLst>
                </a:gridCol>
                <a:gridCol w="2173499">
                  <a:extLst>
                    <a:ext uri="{9D8B030D-6E8A-4147-A177-3AD203B41FA5}">
                      <a16:colId xmlns:a16="http://schemas.microsoft.com/office/drawing/2014/main" val="20002"/>
                    </a:ext>
                  </a:extLst>
                </a:gridCol>
              </a:tblGrid>
              <a:tr h="365678">
                <a:tc gridSpan="3">
                  <a:txBody>
                    <a:bodyPr/>
                    <a:lstStyle/>
                    <a:p>
                      <a:pPr marL="0" lvl="0" indent="0" algn="l" rtl="0">
                        <a:lnSpc>
                          <a:spcPct val="80000"/>
                        </a:lnSpc>
                        <a:spcBef>
                          <a:spcPts val="0"/>
                        </a:spcBef>
                        <a:spcAft>
                          <a:spcPts val="0"/>
                        </a:spcAft>
                        <a:buNone/>
                      </a:pPr>
                      <a:r>
                        <a:rPr lang="en" sz="1200" b="1" dirty="0">
                          <a:solidFill>
                            <a:srgbClr val="FFFFFF"/>
                          </a:solidFill>
                          <a:latin typeface="Google Sans"/>
                          <a:ea typeface="Google Sans"/>
                          <a:cs typeface="Google Sans"/>
                          <a:sym typeface="Google Sans"/>
                        </a:rPr>
                        <a:t>(C4.1a) Provide details of your absolute emissions target(s) and progress made against those targets.</a:t>
                      </a:r>
                      <a:endParaRPr sz="12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2445">
                <a:tc>
                  <a:txBody>
                    <a:bodyPr/>
                    <a:lstStyle/>
                    <a:p>
                      <a:pPr marL="0" lvl="0" indent="0" algn="ctr" rtl="0">
                        <a:lnSpc>
                          <a:spcPct val="80000"/>
                        </a:lnSpc>
                        <a:spcBef>
                          <a:spcPts val="0"/>
                        </a:spcBef>
                        <a:spcAft>
                          <a:spcPts val="0"/>
                        </a:spcAft>
                        <a:buNone/>
                      </a:pPr>
                      <a:r>
                        <a:rPr lang="en" sz="1000" b="1" dirty="0">
                          <a:solidFill>
                            <a:srgbClr val="FFFFFF"/>
                          </a:solidFill>
                          <a:latin typeface="Google Sans"/>
                          <a:ea typeface="Google Sans"/>
                          <a:cs typeface="Google Sans"/>
                          <a:sym typeface="Google Sans"/>
                        </a:rPr>
                        <a:t>Aspect</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lvl="0" indent="0" algn="ctr" rtl="0">
                        <a:lnSpc>
                          <a:spcPct val="80000"/>
                        </a:lnSpc>
                        <a:spcBef>
                          <a:spcPts val="0"/>
                        </a:spcBef>
                        <a:spcAft>
                          <a:spcPts val="0"/>
                        </a:spcAft>
                        <a:buNone/>
                      </a:pPr>
                      <a:r>
                        <a:rPr lang="en" sz="1000" b="1" dirty="0">
                          <a:latin typeface="Google Sans"/>
                          <a:ea typeface="Google Sans"/>
                          <a:cs typeface="Google Sans"/>
                          <a:sym typeface="Google Sans"/>
                        </a:rPr>
                        <a:t>Guidance</a:t>
                      </a:r>
                      <a:endParaRPr sz="1000" b="1" dirty="0">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lvl="0" indent="0" algn="ctr" rtl="0">
                        <a:lnSpc>
                          <a:spcPct val="80000"/>
                        </a:lnSpc>
                        <a:spcBef>
                          <a:spcPts val="0"/>
                        </a:spcBef>
                        <a:spcAft>
                          <a:spcPts val="0"/>
                        </a:spcAft>
                        <a:buNone/>
                      </a:pPr>
                      <a:r>
                        <a:rPr lang="en" sz="1000" b="1">
                          <a:latin typeface="Google Sans"/>
                          <a:ea typeface="Google Sans"/>
                          <a:cs typeface="Google Sans"/>
                          <a:sym typeface="Google Sans"/>
                        </a:rPr>
                        <a:t>Example</a:t>
                      </a:r>
                      <a:endParaRPr sz="1000" b="1">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568880">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Scope 2 emissions in reporting year covered by target (metric tons CO2e)</a:t>
                      </a: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82246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Enter the total metric tons CO2e from scope 2 in the reporting year </a:t>
                      </a:r>
                    </a:p>
                    <a:p>
                      <a:pPr marL="0" marR="0" lvl="0" indent="0" algn="l" rtl="0">
                        <a:lnSpc>
                          <a:spcPct val="100000"/>
                        </a:lnSpc>
                        <a:spcBef>
                          <a:spcPts val="0"/>
                        </a:spcBef>
                        <a:spcAft>
                          <a:spcPts val="0"/>
                        </a:spcAft>
                        <a:buNone/>
                      </a:pPr>
                      <a:endParaRPr sz="1000" dirty="0">
                        <a:solidFill>
                          <a:srgbClr val="595959"/>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150,000</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682097">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Total emissions in reporting year covered by target in all selected scopes (metric tons CO2e)</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lgn="ctr">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82246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Enter the sum of the metric tons CO2e from scope 1 and 2 in the reporting year </a:t>
                      </a:r>
                    </a:p>
                    <a:p>
                      <a:pPr marL="0" marR="0" lvl="0" indent="0" algn="l" rtl="0">
                        <a:lnSpc>
                          <a:spcPct val="100000"/>
                        </a:lnSpc>
                        <a:spcBef>
                          <a:spcPts val="0"/>
                        </a:spcBef>
                        <a:spcAft>
                          <a:spcPts val="0"/>
                        </a:spcAft>
                        <a:buNone/>
                      </a:pPr>
                      <a:endParaRPr sz="1000" dirty="0">
                        <a:solidFill>
                          <a:srgbClr val="595959"/>
                        </a:solidFill>
                        <a:latin typeface="Google Sans"/>
                        <a:ea typeface="Google Sans"/>
                        <a:cs typeface="Google Sans"/>
                        <a:sym typeface="Google Sans"/>
                      </a:endParaRPr>
                    </a:p>
                  </a:txBody>
                  <a:tcPr marL="121900" marR="121900" marT="121900" marB="121900" anchor="ctr">
                    <a:lnL w="9525" cap="flat" cmpd="sng" algn="ctr">
                      <a:solidFill>
                        <a:srgbClr val="EFEFE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185,000</a:t>
                      </a:r>
                      <a:endParaRPr sz="1000" dirty="0">
                        <a:latin typeface="Google Sans"/>
                        <a:ea typeface="Google Sans"/>
                        <a:cs typeface="Google Sans"/>
                        <a:sym typeface="Google Sans"/>
                      </a:endParaRPr>
                    </a:p>
                  </a:txBody>
                  <a:tcPr marL="121900" marR="121900" marT="121900" marB="1219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511115598"/>
                  </a:ext>
                </a:extLst>
              </a:tr>
              <a:tr h="1279297">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Does this target cover any land-related emissions?</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lgn="ctr">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82246F"/>
                    </a:solidFill>
                  </a:tcPr>
                </a:tc>
                <a:tc>
                  <a:txBody>
                    <a:bodyPr/>
                    <a:lstStyle/>
                    <a:p>
                      <a:pPr marL="0" marR="0">
                        <a:lnSpc>
                          <a:spcPct val="125000"/>
                        </a:lnSpc>
                        <a:spcBef>
                          <a:spcPts val="0"/>
                        </a:spcBef>
                        <a:spcAft>
                          <a:spcPts val="0"/>
                        </a:spcAft>
                      </a:pPr>
                      <a:r>
                        <a:rPr lang="en-US" sz="900" dirty="0">
                          <a:solidFill>
                            <a:srgbClr val="333333"/>
                          </a:solidFill>
                          <a:effectLst/>
                          <a:latin typeface="Google Sans"/>
                          <a:ea typeface="Arial" panose="020B0604020202020204" pitchFamily="34" charset="0"/>
                        </a:rPr>
                        <a:t>Select from:</a:t>
                      </a:r>
                    </a:p>
                    <a:p>
                      <a:pPr marL="342900" marR="0" lvl="0" indent="-342900">
                        <a:lnSpc>
                          <a:spcPct val="133000"/>
                        </a:lnSpc>
                        <a:spcBef>
                          <a:spcPts val="0"/>
                        </a:spcBef>
                        <a:spcAft>
                          <a:spcPts val="0"/>
                        </a:spcAft>
                        <a:buFont typeface="Arial" panose="020B0604020202020204" pitchFamily="34" charset="0"/>
                        <a:buChar char="●"/>
                      </a:pPr>
                      <a:r>
                        <a:rPr lang="en-US" sz="900" u="none" strike="noStrike" dirty="0">
                          <a:solidFill>
                            <a:srgbClr val="333333"/>
                          </a:solidFill>
                          <a:effectLst/>
                          <a:latin typeface="Google Sans"/>
                          <a:ea typeface="Arial" panose="020B0604020202020204" pitchFamily="34" charset="0"/>
                        </a:rPr>
                        <a:t>Yes, it covers land-related emissions only (e.g. FLAG SBT)</a:t>
                      </a:r>
                    </a:p>
                    <a:p>
                      <a:pPr marL="342900" marR="0" lvl="0" indent="-342900">
                        <a:lnSpc>
                          <a:spcPct val="133000"/>
                        </a:lnSpc>
                        <a:spcBef>
                          <a:spcPts val="0"/>
                        </a:spcBef>
                        <a:spcAft>
                          <a:spcPts val="0"/>
                        </a:spcAft>
                        <a:buFont typeface="Arial" panose="020B0604020202020204" pitchFamily="34" charset="0"/>
                        <a:buChar char="●"/>
                      </a:pPr>
                      <a:r>
                        <a:rPr lang="en-US" sz="900" u="none" strike="noStrike" dirty="0">
                          <a:solidFill>
                            <a:srgbClr val="333333"/>
                          </a:solidFill>
                          <a:effectLst/>
                          <a:latin typeface="Google Sans"/>
                          <a:ea typeface="Arial" panose="020B0604020202020204" pitchFamily="34" charset="0"/>
                        </a:rPr>
                        <a:t>Yes, it covers land-related and non-land related emissions (e.g. SBT approved before the release of FLAG target-setting guidance)</a:t>
                      </a:r>
                    </a:p>
                    <a:p>
                      <a:pPr marL="342900" marR="0" lvl="0" indent="-342900">
                        <a:lnSpc>
                          <a:spcPct val="133000"/>
                        </a:lnSpc>
                        <a:spcBef>
                          <a:spcPts val="0"/>
                        </a:spcBef>
                        <a:spcAft>
                          <a:spcPts val="0"/>
                        </a:spcAft>
                        <a:buFont typeface="Arial" panose="020B0604020202020204" pitchFamily="34" charset="0"/>
                        <a:buChar char="●"/>
                      </a:pPr>
                      <a:r>
                        <a:rPr lang="en-US" sz="900" u="none" strike="noStrike" dirty="0">
                          <a:solidFill>
                            <a:srgbClr val="333333"/>
                          </a:solidFill>
                          <a:effectLst/>
                          <a:latin typeface="Google Sans"/>
                          <a:ea typeface="Arial" panose="020B0604020202020204" pitchFamily="34" charset="0"/>
                        </a:rPr>
                        <a:t>Yes, it covers land-related CO2 emissions/removals associated with bioenergy and non-land related emissions (e.g. non-FLAG SBT with bioenergy)</a:t>
                      </a:r>
                    </a:p>
                    <a:p>
                      <a:pPr marL="342900" marR="0" lvl="0" indent="-342900">
                        <a:lnSpc>
                          <a:spcPct val="133000"/>
                        </a:lnSpc>
                        <a:spcBef>
                          <a:spcPts val="0"/>
                        </a:spcBef>
                        <a:spcAft>
                          <a:spcPts val="0"/>
                        </a:spcAft>
                        <a:buFont typeface="Arial" panose="020B0604020202020204" pitchFamily="34" charset="0"/>
                        <a:buChar char="●"/>
                      </a:pPr>
                      <a:r>
                        <a:rPr lang="en-US" sz="900" u="none" strike="noStrike" dirty="0">
                          <a:solidFill>
                            <a:srgbClr val="333333"/>
                          </a:solidFill>
                          <a:effectLst/>
                          <a:latin typeface="Google Sans"/>
                          <a:ea typeface="Arial" panose="020B0604020202020204" pitchFamily="34" charset="0"/>
                        </a:rPr>
                        <a:t>No, it does not cover any land-related emissions (e.g. non-FLAG SBT)  </a:t>
                      </a:r>
                    </a:p>
                  </a:txBody>
                  <a:tcPr marL="63500" marR="63500" marT="63500" marB="63500">
                    <a:lnL w="9525" cap="flat" cmpd="sng" algn="ctr">
                      <a:solidFill>
                        <a:srgbClr val="EFEFE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lgn="ctr">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No, it does not cover any land-related emissions (e.g. non-FLAG SBT) </a:t>
                      </a:r>
                      <a:endParaRPr sz="1000" dirty="0">
                        <a:latin typeface="Google Sans"/>
                        <a:ea typeface="Google Sans"/>
                        <a:cs typeface="Google Sans"/>
                        <a:sym typeface="Google Sans"/>
                      </a:endParaRPr>
                    </a:p>
                  </a:txBody>
                  <a:tcPr marL="121900" marR="121900" marT="121900" marB="1219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3669304983"/>
                  </a:ext>
                </a:extLst>
              </a:tr>
              <a:tr h="1217049">
                <a:tc>
                  <a:txBody>
                    <a:bodyPr/>
                    <a:lstStyle/>
                    <a:p>
                      <a:pPr marL="0" lvl="0" indent="0" algn="ctr" rtl="0">
                        <a:lnSpc>
                          <a:spcPct val="80000"/>
                        </a:lnSpc>
                        <a:spcBef>
                          <a:spcPts val="0"/>
                        </a:spcBef>
                        <a:spcAft>
                          <a:spcPts val="0"/>
                        </a:spcAft>
                        <a:buNone/>
                      </a:pPr>
                      <a:r>
                        <a:rPr lang="en-US" sz="1000" b="1" dirty="0">
                          <a:solidFill>
                            <a:srgbClr val="FFFFFF"/>
                          </a:solidFill>
                          <a:latin typeface="Google Sans"/>
                          <a:ea typeface="Google Sans"/>
                          <a:cs typeface="Google Sans"/>
                          <a:sym typeface="Google Sans"/>
                        </a:rPr>
                        <a:t>Target status in reporting year</a:t>
                      </a:r>
                      <a:endParaRPr sz="1000" b="1" dirty="0">
                        <a:solidFill>
                          <a:srgbClr val="FFFFFF"/>
                        </a:solidFill>
                        <a:latin typeface="Google Sans"/>
                        <a:ea typeface="Google Sans"/>
                        <a:cs typeface="Google Sans"/>
                        <a:sym typeface="Google Sans"/>
                      </a:endParaRPr>
                    </a:p>
                  </a:txBody>
                  <a:tcPr marL="121900" marR="121900" marT="121900" marB="1219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82246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	Underway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	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	Expired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	Revised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	Replaced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Google Sans"/>
                          <a:ea typeface="Google Sans"/>
                          <a:cs typeface="Google Sans"/>
                          <a:sym typeface="Google Sans"/>
                        </a:rPr>
                        <a:t>●	Retired</a:t>
                      </a:r>
                    </a:p>
                  </a:txBody>
                  <a:tcPr marL="121900" marR="121900" marT="121900" marB="121900" anchor="ctr">
                    <a:lnL w="9525" cap="flat" cmpd="sng" algn="ctr">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000" dirty="0">
                          <a:latin typeface="Google Sans"/>
                          <a:ea typeface="Google Sans"/>
                          <a:cs typeface="Google Sans"/>
                          <a:sym typeface="Google Sans"/>
                        </a:rPr>
                        <a:t>Underway</a:t>
                      </a:r>
                      <a:endParaRPr sz="1000" dirty="0">
                        <a:latin typeface="Google Sans"/>
                        <a:ea typeface="Google Sans"/>
                        <a:cs typeface="Google Sans"/>
                        <a:sym typeface="Google Sans"/>
                      </a:endParaRPr>
                    </a:p>
                  </a:txBody>
                  <a:tcPr marL="121900" marR="121900"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bl>
          </a:graphicData>
        </a:graphic>
      </p:graphicFrame>
      <p:sp>
        <p:nvSpPr>
          <p:cNvPr id="6" name="Google Shape;1407;p169">
            <a:extLst>
              <a:ext uri="{FF2B5EF4-FFF2-40B4-BE49-F238E27FC236}">
                <a16:creationId xmlns:a16="http://schemas.microsoft.com/office/drawing/2014/main" id="{04C3D1BA-707E-EDD0-31C0-483DBF27A460}"/>
              </a:ext>
            </a:extLst>
          </p:cNvPr>
          <p:cNvSpPr txBox="1"/>
          <p:nvPr/>
        </p:nvSpPr>
        <p:spPr>
          <a:xfrm>
            <a:off x="1470581" y="914577"/>
            <a:ext cx="11523600" cy="474000"/>
          </a:xfrm>
          <a:prstGeom prst="rect">
            <a:avLst/>
          </a:prstGeom>
          <a:noFill/>
          <a:ln>
            <a:noFill/>
          </a:ln>
        </p:spPr>
        <p:txBody>
          <a:bodyPr spcFirstLastPara="1" wrap="square" lIns="121900" tIns="121900" rIns="121900" bIns="121900" anchor="t" anchorCtr="0">
            <a:noAutofit/>
          </a:bodyPr>
          <a:lstStyle/>
          <a:p>
            <a:pPr marL="228594" indent="-262460">
              <a:buClr>
                <a:srgbClr val="595959"/>
              </a:buClr>
              <a:buSzPts val="1300"/>
              <a:buFont typeface="Google Sans"/>
              <a:buChar char="●"/>
            </a:pPr>
            <a:r>
              <a:rPr lang="en" sz="1733" dirty="0">
                <a:solidFill>
                  <a:schemeClr val="tx1"/>
                </a:solidFill>
                <a:latin typeface="Google Sans"/>
                <a:ea typeface="Google Sans"/>
                <a:cs typeface="Google Sans"/>
                <a:sym typeface="Google Sans"/>
              </a:rPr>
              <a:t>Complete </a:t>
            </a:r>
            <a:r>
              <a:rPr lang="en" sz="1733" b="1" dirty="0">
                <a:solidFill>
                  <a:schemeClr val="tx1"/>
                </a:solidFill>
                <a:latin typeface="Google Sans"/>
                <a:ea typeface="Google Sans"/>
                <a:cs typeface="Google Sans"/>
                <a:sym typeface="Google Sans"/>
              </a:rPr>
              <a:t>ALL</a:t>
            </a:r>
            <a:r>
              <a:rPr lang="en" sz="1733" dirty="0">
                <a:solidFill>
                  <a:schemeClr val="tx1"/>
                </a:solidFill>
                <a:latin typeface="Google Sans"/>
                <a:ea typeface="Google Sans"/>
                <a:cs typeface="Google Sans"/>
                <a:sym typeface="Google Sans"/>
              </a:rPr>
              <a:t> fields - do not leave any fields blank</a:t>
            </a:r>
            <a:endParaRPr sz="1733" dirty="0">
              <a:solidFill>
                <a:schemeClr val="tx1"/>
              </a:solidFill>
              <a:latin typeface="Google Sans"/>
              <a:ea typeface="Google Sans"/>
              <a:cs typeface="Google Sans"/>
              <a:sym typeface="Google Sans"/>
            </a:endParaRPr>
          </a:p>
        </p:txBody>
      </p:sp>
      <p:sp>
        <p:nvSpPr>
          <p:cNvPr id="7" name="Google Shape;1405;p169">
            <a:extLst>
              <a:ext uri="{FF2B5EF4-FFF2-40B4-BE49-F238E27FC236}">
                <a16:creationId xmlns:a16="http://schemas.microsoft.com/office/drawing/2014/main" id="{5A2F44B4-DE89-92CF-81CE-5926C67CC7AA}"/>
              </a:ext>
            </a:extLst>
          </p:cNvPr>
          <p:cNvSpPr txBox="1"/>
          <p:nvPr/>
        </p:nvSpPr>
        <p:spPr>
          <a:xfrm>
            <a:off x="1551769" y="1336947"/>
            <a:ext cx="7897031" cy="537649"/>
          </a:xfrm>
          <a:prstGeom prst="rect">
            <a:avLst/>
          </a:prstGeom>
          <a:solidFill>
            <a:schemeClr val="accent6"/>
          </a:solidFill>
          <a:ln>
            <a:noFill/>
          </a:ln>
        </p:spPr>
        <p:txBody>
          <a:bodyPr spcFirstLastPara="1" wrap="square" lIns="121900" tIns="121900" rIns="121900" bIns="121900" anchor="ctr" anchorCtr="0">
            <a:noAutofit/>
          </a:bodyPr>
          <a:lstStyle/>
          <a:p>
            <a:r>
              <a:rPr lang="en" sz="1600" b="1" dirty="0">
                <a:solidFill>
                  <a:srgbClr val="FFFFFF"/>
                </a:solidFill>
                <a:latin typeface="Google Sans"/>
                <a:ea typeface="Google Sans"/>
                <a:cs typeface="Google Sans"/>
                <a:sym typeface="Google Sans"/>
              </a:rPr>
              <a:t>Example Target</a:t>
            </a:r>
            <a:endParaRPr sz="1600" b="1" dirty="0">
              <a:solidFill>
                <a:srgbClr val="FFFFFF"/>
              </a:solidFill>
              <a:latin typeface="Google Sans"/>
              <a:ea typeface="Google Sans"/>
              <a:cs typeface="Google Sans"/>
              <a:sym typeface="Google Sans"/>
            </a:endParaRPr>
          </a:p>
          <a:p>
            <a:r>
              <a:rPr lang="en" sz="1600" dirty="0">
                <a:solidFill>
                  <a:srgbClr val="FFFFFF"/>
                </a:solidFill>
                <a:latin typeface="Google Sans"/>
                <a:ea typeface="Google Sans"/>
                <a:cs typeface="Google Sans"/>
                <a:sym typeface="Google Sans"/>
              </a:rPr>
              <a:t>We commit to reducing our Scope 1 and 2 GHG emissions by 30% from 2015 to 2030</a:t>
            </a:r>
            <a:endParaRPr sz="1600" dirty="0">
              <a:solidFill>
                <a:srgbClr val="FFFFFF"/>
              </a:solidFill>
              <a:latin typeface="Google Sans"/>
              <a:ea typeface="Google Sans"/>
              <a:cs typeface="Google Sans"/>
              <a:sym typeface="Google Sans"/>
            </a:endParaRPr>
          </a:p>
        </p:txBody>
      </p:sp>
    </p:spTree>
    <p:extLst>
      <p:ext uri="{BB962C8B-B14F-4D97-AF65-F5344CB8AC3E}">
        <p14:creationId xmlns:p14="http://schemas.microsoft.com/office/powerpoint/2010/main" val="263628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3ECA-4A50-4242-53A3-B89C030823A3}"/>
              </a:ext>
            </a:extLst>
          </p:cNvPr>
          <p:cNvSpPr>
            <a:spLocks noGrp="1"/>
          </p:cNvSpPr>
          <p:nvPr>
            <p:ph type="title"/>
          </p:nvPr>
        </p:nvSpPr>
        <p:spPr/>
        <p:txBody>
          <a:bodyPr/>
          <a:lstStyle/>
          <a:p>
            <a:r>
              <a:rPr lang="en-US" dirty="0"/>
              <a:t>Planned Training Webinars</a:t>
            </a:r>
          </a:p>
        </p:txBody>
      </p:sp>
      <p:graphicFrame>
        <p:nvGraphicFramePr>
          <p:cNvPr id="4" name="Table 3">
            <a:extLst>
              <a:ext uri="{FF2B5EF4-FFF2-40B4-BE49-F238E27FC236}">
                <a16:creationId xmlns:a16="http://schemas.microsoft.com/office/drawing/2014/main" id="{3F9F2D10-CC27-AB6B-4590-F08FB9899559}"/>
              </a:ext>
            </a:extLst>
          </p:cNvPr>
          <p:cNvGraphicFramePr>
            <a:graphicFrameLocks noGrp="1"/>
          </p:cNvGraphicFramePr>
          <p:nvPr>
            <p:extLst>
              <p:ext uri="{D42A27DB-BD31-4B8C-83A1-F6EECF244321}">
                <p14:modId xmlns:p14="http://schemas.microsoft.com/office/powerpoint/2010/main" val="3132471866"/>
              </p:ext>
            </p:extLst>
          </p:nvPr>
        </p:nvGraphicFramePr>
        <p:xfrm>
          <a:off x="1470581" y="1477155"/>
          <a:ext cx="7965519" cy="2491164"/>
        </p:xfrm>
        <a:graphic>
          <a:graphicData uri="http://schemas.openxmlformats.org/drawingml/2006/table">
            <a:tbl>
              <a:tblPr/>
              <a:tblGrid>
                <a:gridCol w="6214709">
                  <a:extLst>
                    <a:ext uri="{9D8B030D-6E8A-4147-A177-3AD203B41FA5}">
                      <a16:colId xmlns:a16="http://schemas.microsoft.com/office/drawing/2014/main" val="1167942506"/>
                    </a:ext>
                  </a:extLst>
                </a:gridCol>
                <a:gridCol w="1750810">
                  <a:extLst>
                    <a:ext uri="{9D8B030D-6E8A-4147-A177-3AD203B41FA5}">
                      <a16:colId xmlns:a16="http://schemas.microsoft.com/office/drawing/2014/main" val="1099618751"/>
                    </a:ext>
                  </a:extLst>
                </a:gridCol>
              </a:tblGrid>
              <a:tr h="415194">
                <a:tc>
                  <a:txBody>
                    <a:bodyPr/>
                    <a:lstStyle/>
                    <a:p>
                      <a:pPr algn="l" rtl="0" fontAlgn="base"/>
                      <a:r>
                        <a:rPr lang="en-US" sz="1400" b="1" i="0" dirty="0">
                          <a:solidFill>
                            <a:schemeClr val="bg1"/>
                          </a:solidFill>
                          <a:effectLst/>
                          <a:latin typeface="+mn-lt"/>
                          <a:cs typeface="Calibri"/>
                        </a:rPr>
                        <a:t>Training Topic </a:t>
                      </a:r>
                      <a:r>
                        <a:rPr lang="en-US" sz="1400" b="0" i="0" dirty="0">
                          <a:solidFill>
                            <a:schemeClr val="bg1"/>
                          </a:solidFill>
                          <a:effectLst/>
                          <a:latin typeface="+mn-lt"/>
                          <a:cs typeface="Calibri"/>
                        </a:rPr>
                        <a:t> </a:t>
                      </a:r>
                      <a:endParaRPr lang="en-US" sz="2400" b="0" i="0" dirty="0">
                        <a:solidFill>
                          <a:schemeClr val="bg1"/>
                        </a:solidFill>
                        <a:effectLst/>
                        <a:latin typeface="+mn-lt"/>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i="0" dirty="0">
                          <a:solidFill>
                            <a:schemeClr val="bg1"/>
                          </a:solidFill>
                          <a:effectLst/>
                          <a:latin typeface="+mn-lt"/>
                          <a:cs typeface="Calibri" panose="020F0502020204030204" pitchFamily="34" charset="0"/>
                        </a:rPr>
                        <a:t>Webinar Date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1035209"/>
                  </a:ext>
                </a:extLst>
              </a:tr>
              <a:tr h="415194">
                <a:tc>
                  <a:txBody>
                    <a:bodyPr/>
                    <a:lstStyle/>
                    <a:p>
                      <a:pPr algn="l" rtl="0" fontAlgn="base"/>
                      <a:r>
                        <a:rPr lang="en-US" sz="1400" b="0" i="1" dirty="0">
                          <a:solidFill>
                            <a:srgbClr val="000000"/>
                          </a:solidFill>
                          <a:effectLst/>
                          <a:latin typeface="+mn-lt"/>
                          <a:cs typeface="Calibri" panose="020F0502020204030204" pitchFamily="34" charset="0"/>
                        </a:rPr>
                        <a:t>Scopes 1&amp;2 Accounting Training </a:t>
                      </a:r>
                      <a:endParaRPr lang="en-US" sz="2400" b="0" i="1" dirty="0">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1" kern="1200" dirty="0">
                          <a:solidFill>
                            <a:srgbClr val="000000"/>
                          </a:solidFill>
                          <a:effectLst/>
                          <a:latin typeface="+mn-lt"/>
                          <a:ea typeface="+mn-ea"/>
                          <a:cs typeface="Calibri" panose="020F0502020204030204" pitchFamily="34" charset="0"/>
                        </a:rPr>
                        <a:t>Complete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6437861"/>
                  </a:ext>
                </a:extLst>
              </a:tr>
              <a:tr h="415194">
                <a:tc>
                  <a:txBody>
                    <a:bodyPr/>
                    <a:lstStyle/>
                    <a:p>
                      <a:pPr algn="l" rtl="0" fontAlgn="base"/>
                      <a:r>
                        <a:rPr lang="en-US" sz="1400" b="0" i="1" dirty="0">
                          <a:solidFill>
                            <a:srgbClr val="000000"/>
                          </a:solidFill>
                          <a:effectLst/>
                          <a:latin typeface="+mn-lt"/>
                          <a:cs typeface="Calibri"/>
                        </a:rPr>
                        <a:t>Scope 3 Accounting Training </a:t>
                      </a:r>
                      <a:endParaRPr lang="en-US" sz="2400" b="0" i="1">
                        <a:effectLst/>
                        <a:latin typeface="+mn-lt"/>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base" latinLnBrk="0" hangingPunct="1"/>
                      <a:r>
                        <a:rPr lang="en-US" sz="1400" b="0" i="1" kern="1200" dirty="0">
                          <a:solidFill>
                            <a:srgbClr val="000000"/>
                          </a:solidFill>
                          <a:effectLst/>
                          <a:latin typeface="+mn-lt"/>
                          <a:ea typeface="+mn-ea"/>
                          <a:cs typeface="Calibri"/>
                        </a:rPr>
                        <a:t>Complete </a:t>
                      </a:r>
                      <a:endParaRPr lang="en-US"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6839634"/>
                  </a:ext>
                </a:extLst>
              </a:tr>
              <a:tr h="415194">
                <a:tc>
                  <a:txBody>
                    <a:bodyPr/>
                    <a:lstStyle/>
                    <a:p>
                      <a:pPr algn="l" rtl="0" fontAlgn="base"/>
                      <a:r>
                        <a:rPr lang="en-US" sz="1400" b="0" i="0" dirty="0">
                          <a:solidFill>
                            <a:srgbClr val="000000"/>
                          </a:solidFill>
                          <a:effectLst/>
                          <a:latin typeface="+mn-lt"/>
                          <a:cs typeface="Calibri" panose="020F0502020204030204" pitchFamily="34" charset="0"/>
                        </a:rPr>
                        <a:t>Setting a Science Based Target Training </a:t>
                      </a:r>
                      <a:endParaRPr lang="en-US" sz="2400" b="0" i="0" dirty="0">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dirty="0">
                          <a:solidFill>
                            <a:srgbClr val="000000"/>
                          </a:solidFill>
                          <a:effectLst/>
                          <a:latin typeface="+mn-lt"/>
                          <a:ea typeface="+mn-ea"/>
                          <a:cs typeface="Calibri" panose="020F0502020204030204" pitchFamily="34" charset="0"/>
                        </a:rPr>
                        <a:t>May 18</a:t>
                      </a:r>
                      <a:r>
                        <a:rPr lang="en-US" sz="1400" b="0" i="0" kern="1200" baseline="30000" dirty="0">
                          <a:solidFill>
                            <a:srgbClr val="000000"/>
                          </a:solidFill>
                          <a:effectLst/>
                          <a:latin typeface="+mn-lt"/>
                          <a:ea typeface="+mn-ea"/>
                          <a:cs typeface="Calibri" panose="020F0502020204030204" pitchFamily="34" charset="0"/>
                        </a:rPr>
                        <a:t>th</a:t>
                      </a:r>
                      <a:r>
                        <a:rPr lang="en-US" sz="1400" b="0" i="0" kern="1200" dirty="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7672808"/>
                  </a:ext>
                </a:extLst>
              </a:tr>
              <a:tr h="415194">
                <a:tc>
                  <a:txBody>
                    <a:bodyPr/>
                    <a:lstStyle/>
                    <a:p>
                      <a:pPr algn="l" rtl="0" fontAlgn="base"/>
                      <a:r>
                        <a:rPr lang="en-US" sz="1400" b="0" i="0" dirty="0">
                          <a:solidFill>
                            <a:srgbClr val="000000"/>
                          </a:solidFill>
                          <a:effectLst/>
                          <a:latin typeface="+mn-lt"/>
                          <a:cs typeface="Calibri"/>
                        </a:rPr>
                        <a:t>Renewable Energy Target and Procurement Training </a:t>
                      </a:r>
                      <a:endParaRPr lang="en-US" sz="2400" b="0" i="0" dirty="0">
                        <a:effectLst/>
                        <a:latin typeface="+mn-lt"/>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dirty="0">
                          <a:solidFill>
                            <a:srgbClr val="000000"/>
                          </a:solidFill>
                          <a:effectLst/>
                          <a:latin typeface="+mn-lt"/>
                          <a:ea typeface="+mn-ea"/>
                          <a:cs typeface="Calibri" panose="020F0502020204030204" pitchFamily="34" charset="0"/>
                        </a:rPr>
                        <a:t>May 25</a:t>
                      </a:r>
                      <a:r>
                        <a:rPr lang="en-US" sz="1400" b="0" i="0" kern="1200" baseline="30000" dirty="0">
                          <a:solidFill>
                            <a:srgbClr val="000000"/>
                          </a:solidFill>
                          <a:effectLst/>
                          <a:latin typeface="+mn-lt"/>
                          <a:ea typeface="+mn-ea"/>
                          <a:cs typeface="Calibri" panose="020F0502020204030204" pitchFamily="34" charset="0"/>
                        </a:rPr>
                        <a:t>th</a:t>
                      </a:r>
                      <a:r>
                        <a:rPr lang="en-US" sz="1400" b="0" i="0" kern="1200" dirty="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725187"/>
                  </a:ext>
                </a:extLst>
              </a:tr>
              <a:tr h="415194">
                <a:tc>
                  <a:txBody>
                    <a:bodyPr/>
                    <a:lstStyle/>
                    <a:p>
                      <a:pPr algn="l" rtl="0" fontAlgn="base"/>
                      <a:r>
                        <a:rPr lang="en-US" sz="1400" b="0" i="0" dirty="0">
                          <a:solidFill>
                            <a:srgbClr val="000000"/>
                          </a:solidFill>
                          <a:effectLst/>
                          <a:latin typeface="+mn-lt"/>
                          <a:cs typeface="Calibri"/>
                        </a:rPr>
                        <a:t>Product Carbon Footprint Training  </a:t>
                      </a:r>
                      <a:endParaRPr lang="en-US" sz="2400" b="0" i="0" dirty="0">
                        <a:effectLst/>
                        <a:latin typeface="+mn-lt"/>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dirty="0">
                          <a:solidFill>
                            <a:srgbClr val="000000"/>
                          </a:solidFill>
                          <a:effectLst/>
                          <a:latin typeface="+mn-lt"/>
                          <a:ea typeface="+mn-ea"/>
                          <a:cs typeface="Calibri" panose="020F0502020204030204" pitchFamily="34" charset="0"/>
                        </a:rPr>
                        <a:t>June 1</a:t>
                      </a:r>
                      <a:r>
                        <a:rPr lang="en-US" sz="1400" b="0" i="0" kern="1200" baseline="30000" dirty="0">
                          <a:solidFill>
                            <a:srgbClr val="000000"/>
                          </a:solidFill>
                          <a:effectLst/>
                          <a:latin typeface="+mn-lt"/>
                          <a:ea typeface="+mn-ea"/>
                          <a:cs typeface="Calibri" panose="020F0502020204030204" pitchFamily="34" charset="0"/>
                        </a:rPr>
                        <a:t>st</a:t>
                      </a:r>
                      <a:r>
                        <a:rPr lang="en-US" sz="1400" b="0" i="0" kern="1200" dirty="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3992283"/>
                  </a:ext>
                </a:extLst>
              </a:tr>
            </a:tbl>
          </a:graphicData>
        </a:graphic>
      </p:graphicFrame>
      <p:sp>
        <p:nvSpPr>
          <p:cNvPr id="5" name="TextBox 4">
            <a:extLst>
              <a:ext uri="{FF2B5EF4-FFF2-40B4-BE49-F238E27FC236}">
                <a16:creationId xmlns:a16="http://schemas.microsoft.com/office/drawing/2014/main" id="{FD964D57-A612-AA98-E638-A02259624067}"/>
              </a:ext>
            </a:extLst>
          </p:cNvPr>
          <p:cNvSpPr txBox="1"/>
          <p:nvPr/>
        </p:nvSpPr>
        <p:spPr>
          <a:xfrm>
            <a:off x="1470580" y="5225598"/>
            <a:ext cx="7799879" cy="646331"/>
          </a:xfrm>
          <a:prstGeom prst="rect">
            <a:avLst/>
          </a:prstGeom>
          <a:noFill/>
        </p:spPr>
        <p:txBody>
          <a:bodyPr wrap="square" lIns="91440" tIns="45720" rIns="91440" bIns="45720" rtlCol="0">
            <a:spAutoFit/>
          </a:bodyPr>
          <a:lstStyle/>
          <a:p>
            <a:pPr algn="l"/>
            <a:r>
              <a:rPr lang="en-US" dirty="0"/>
              <a:t>Suppliers that are required to attend specific trainings based on maturity level will be notified by email. All trainings are optional for all suppliers.</a:t>
            </a:r>
          </a:p>
        </p:txBody>
      </p:sp>
      <p:cxnSp>
        <p:nvCxnSpPr>
          <p:cNvPr id="6" name="Straight Connector 5">
            <a:extLst>
              <a:ext uri="{FF2B5EF4-FFF2-40B4-BE49-F238E27FC236}">
                <a16:creationId xmlns:a16="http://schemas.microsoft.com/office/drawing/2014/main" id="{9378F273-A2A8-47BE-BCBB-72D894C2BC3E}"/>
              </a:ext>
            </a:extLst>
          </p:cNvPr>
          <p:cNvCxnSpPr>
            <a:cxnSpLocks/>
          </p:cNvCxnSpPr>
          <p:nvPr/>
        </p:nvCxnSpPr>
        <p:spPr>
          <a:xfrm>
            <a:off x="1553403" y="5092875"/>
            <a:ext cx="1608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865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3BE300-E6CF-A054-9B32-E01F61215344}"/>
              </a:ext>
            </a:extLst>
          </p:cNvPr>
          <p:cNvSpPr>
            <a:spLocks noGrp="1"/>
          </p:cNvSpPr>
          <p:nvPr>
            <p:ph type="ctrTitle"/>
          </p:nvPr>
        </p:nvSpPr>
        <p:spPr/>
        <p:txBody>
          <a:bodyPr/>
          <a:lstStyle/>
          <a:p>
            <a:r>
              <a:rPr lang="en-US" dirty="0"/>
              <a:t>Next Steps and Resources</a:t>
            </a:r>
          </a:p>
        </p:txBody>
      </p:sp>
      <p:sp>
        <p:nvSpPr>
          <p:cNvPr id="7" name="Subtitle 6">
            <a:extLst>
              <a:ext uri="{FF2B5EF4-FFF2-40B4-BE49-F238E27FC236}">
                <a16:creationId xmlns:a16="http://schemas.microsoft.com/office/drawing/2014/main" id="{B2BE0328-2762-37A9-7467-28FB1D72DECA}"/>
              </a:ext>
            </a:extLst>
          </p:cNvPr>
          <p:cNvSpPr>
            <a:spLocks noGrp="1"/>
          </p:cNvSpPr>
          <p:nvPr>
            <p:ph type="subTitle" idx="1"/>
          </p:nvPr>
        </p:nvSpPr>
        <p:spPr/>
        <p:txBody>
          <a:bodyPr/>
          <a:lstStyle/>
          <a:p>
            <a:endParaRPr lang="en-US" dirty="0"/>
          </a:p>
        </p:txBody>
      </p:sp>
      <p:sp>
        <p:nvSpPr>
          <p:cNvPr id="8" name="Text Placeholder 7">
            <a:extLst>
              <a:ext uri="{FF2B5EF4-FFF2-40B4-BE49-F238E27FC236}">
                <a16:creationId xmlns:a16="http://schemas.microsoft.com/office/drawing/2014/main" id="{DD0C172C-7490-772B-980D-26765BA3DB01}"/>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87A21154-92B1-946D-2A1F-5E4B4461902B}"/>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40</a:t>
            </a:fld>
            <a:endParaRPr lang="en-US"/>
          </a:p>
        </p:txBody>
      </p:sp>
    </p:spTree>
    <p:extLst>
      <p:ext uri="{BB962C8B-B14F-4D97-AF65-F5344CB8AC3E}">
        <p14:creationId xmlns:p14="http://schemas.microsoft.com/office/powerpoint/2010/main" val="4088202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FD45-366B-8760-3724-2559E16CA392}"/>
              </a:ext>
            </a:extLst>
          </p:cNvPr>
          <p:cNvSpPr>
            <a:spLocks noGrp="1"/>
          </p:cNvSpPr>
          <p:nvPr>
            <p:ph type="title"/>
          </p:nvPr>
        </p:nvSpPr>
        <p:spPr/>
        <p:txBody>
          <a:bodyPr/>
          <a:lstStyle/>
          <a:p>
            <a:r>
              <a:rPr lang="en-US" b="1" dirty="0"/>
              <a:t>Data &amp; Information Needs and Next Steps</a:t>
            </a:r>
            <a:r>
              <a:rPr lang="en-US" dirty="0"/>
              <a:t>​</a:t>
            </a:r>
          </a:p>
        </p:txBody>
      </p:sp>
      <p:sp>
        <p:nvSpPr>
          <p:cNvPr id="6" name="Rectangle 5">
            <a:extLst>
              <a:ext uri="{FF2B5EF4-FFF2-40B4-BE49-F238E27FC236}">
                <a16:creationId xmlns:a16="http://schemas.microsoft.com/office/drawing/2014/main" id="{A99F95CD-BF87-9A7B-DAFA-77B96CC14D1F}"/>
              </a:ext>
            </a:extLst>
          </p:cNvPr>
          <p:cNvSpPr/>
          <p:nvPr/>
        </p:nvSpPr>
        <p:spPr>
          <a:xfrm>
            <a:off x="1870085" y="2159297"/>
            <a:ext cx="2198777" cy="14630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r>
              <a:rPr lang="en-US" sz="1500" dirty="0">
                <a:solidFill>
                  <a:srgbClr val="000000"/>
                </a:solidFill>
                <a:cs typeface="Times New Roman" panose="02020603050405020304" pitchFamily="18" charset="0"/>
              </a:rPr>
              <a:t>Data Needs</a:t>
            </a:r>
          </a:p>
        </p:txBody>
      </p:sp>
      <p:sp>
        <p:nvSpPr>
          <p:cNvPr id="7" name="Rectangle 6">
            <a:extLst>
              <a:ext uri="{FF2B5EF4-FFF2-40B4-BE49-F238E27FC236}">
                <a16:creationId xmlns:a16="http://schemas.microsoft.com/office/drawing/2014/main" id="{E758CBBC-A3BB-B945-0FD1-CE66A5B265B2}"/>
              </a:ext>
            </a:extLst>
          </p:cNvPr>
          <p:cNvSpPr/>
          <p:nvPr/>
        </p:nvSpPr>
        <p:spPr>
          <a:xfrm>
            <a:off x="1870076" y="3989365"/>
            <a:ext cx="2198777" cy="14630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r>
              <a:rPr lang="en-US" sz="1500" dirty="0">
                <a:solidFill>
                  <a:srgbClr val="000000"/>
                </a:solidFill>
                <a:cs typeface="Times New Roman" panose="02020603050405020304" pitchFamily="18" charset="0"/>
              </a:rPr>
              <a:t>Next Steps​</a:t>
            </a:r>
          </a:p>
        </p:txBody>
      </p:sp>
      <p:sp>
        <p:nvSpPr>
          <p:cNvPr id="8" name="Rectangle 7">
            <a:extLst>
              <a:ext uri="{FF2B5EF4-FFF2-40B4-BE49-F238E27FC236}">
                <a16:creationId xmlns:a16="http://schemas.microsoft.com/office/drawing/2014/main" id="{971733A6-7EFF-6414-BB45-79730BE58650}"/>
              </a:ext>
            </a:extLst>
          </p:cNvPr>
          <p:cNvSpPr/>
          <p:nvPr/>
        </p:nvSpPr>
        <p:spPr>
          <a:xfrm>
            <a:off x="3961471" y="2159297"/>
            <a:ext cx="8024437"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l" rtl="0" fontAlgn="base">
              <a:buFont typeface="Arial" panose="020B0604020202020204" pitchFamily="34" charset="0"/>
              <a:buChar char="•"/>
            </a:pPr>
            <a:r>
              <a:rPr lang="en-US" sz="1500" dirty="0">
                <a:solidFill>
                  <a:srgbClr val="000000"/>
                </a:solidFill>
              </a:rPr>
              <a:t>Provide business growth projections (annual revenue, sq ft) and/or growth rate through 2050 or best available​</a:t>
            </a:r>
          </a:p>
          <a:p>
            <a:pPr algn="l" rtl="0" fontAlgn="base">
              <a:buFont typeface="Arial" panose="020B0604020202020204" pitchFamily="34" charset="0"/>
              <a:buChar char="•"/>
            </a:pPr>
            <a:r>
              <a:rPr lang="en-US" sz="1500" dirty="0">
                <a:solidFill>
                  <a:srgbClr val="000000"/>
                </a:solidFill>
              </a:rPr>
              <a:t>Total scope 1, 2 and 3 Emissions​</a:t>
            </a:r>
          </a:p>
        </p:txBody>
      </p:sp>
      <p:sp>
        <p:nvSpPr>
          <p:cNvPr id="9" name="Rectangle 8">
            <a:extLst>
              <a:ext uri="{FF2B5EF4-FFF2-40B4-BE49-F238E27FC236}">
                <a16:creationId xmlns:a16="http://schemas.microsoft.com/office/drawing/2014/main" id="{C60DAE20-D42C-C442-B62A-F2653EDC424B}"/>
              </a:ext>
            </a:extLst>
          </p:cNvPr>
          <p:cNvSpPr/>
          <p:nvPr/>
        </p:nvSpPr>
        <p:spPr>
          <a:xfrm>
            <a:off x="3961469" y="3989365"/>
            <a:ext cx="8024439"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l" rtl="0" fontAlgn="base">
              <a:buFont typeface="Arial" panose="020B0604020202020204" pitchFamily="34" charset="0"/>
              <a:buChar char="•"/>
            </a:pPr>
            <a:r>
              <a:rPr lang="en-US" sz="1500" dirty="0">
                <a:solidFill>
                  <a:srgbClr val="000000"/>
                </a:solidFill>
              </a:rPr>
              <a:t>Determine internal stakeholders required for target approval ​</a:t>
            </a:r>
          </a:p>
          <a:p>
            <a:pPr algn="l" rtl="0" fontAlgn="base">
              <a:buFont typeface="Arial" panose="020B0604020202020204" pitchFamily="34" charset="0"/>
              <a:buChar char="•"/>
            </a:pPr>
            <a:r>
              <a:rPr lang="en-US" sz="1500" dirty="0">
                <a:solidFill>
                  <a:srgbClr val="000000"/>
                </a:solidFill>
              </a:rPr>
              <a:t>Data / target modeling review​</a:t>
            </a:r>
          </a:p>
          <a:p>
            <a:pPr algn="l" rtl="0" fontAlgn="base">
              <a:buFont typeface="Arial" panose="020B0604020202020204" pitchFamily="34" charset="0"/>
              <a:buChar char="•"/>
            </a:pPr>
            <a:r>
              <a:rPr lang="en-US" sz="1500" dirty="0">
                <a:solidFill>
                  <a:srgbClr val="000000"/>
                </a:solidFill>
              </a:rPr>
              <a:t>Build buy-in with key stakeholders</a:t>
            </a:r>
          </a:p>
          <a:p>
            <a:pPr algn="l" rtl="0" fontAlgn="base">
              <a:buFont typeface="Arial" panose="020B0604020202020204" pitchFamily="34" charset="0"/>
              <a:buChar char="•"/>
            </a:pPr>
            <a:r>
              <a:rPr lang="en-US" sz="1500" dirty="0">
                <a:solidFill>
                  <a:srgbClr val="000000"/>
                </a:solidFill>
              </a:rPr>
              <a:t>Gain approval to set an SBTi approved target</a:t>
            </a:r>
          </a:p>
          <a:p>
            <a:pPr algn="l" rtl="0" fontAlgn="base">
              <a:buFont typeface="Arial" panose="020B0604020202020204" pitchFamily="34" charset="0"/>
              <a:buChar char="•"/>
            </a:pPr>
            <a:r>
              <a:rPr lang="en-US" sz="1500" dirty="0">
                <a:solidFill>
                  <a:srgbClr val="000000"/>
                </a:solidFill>
              </a:rPr>
              <a:t>Develop SBTi target and submit to SBTi for approval</a:t>
            </a:r>
          </a:p>
        </p:txBody>
      </p:sp>
      <p:pic>
        <p:nvPicPr>
          <p:cNvPr id="4" name="Graphic 3" descr="Statistics with solid fill">
            <a:extLst>
              <a:ext uri="{FF2B5EF4-FFF2-40B4-BE49-F238E27FC236}">
                <a16:creationId xmlns:a16="http://schemas.microsoft.com/office/drawing/2014/main" id="{D4A33518-9519-392A-41C7-BE4B2BE55D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85460" y="2501752"/>
            <a:ext cx="767449" cy="767449"/>
          </a:xfrm>
          <a:prstGeom prst="rect">
            <a:avLst/>
          </a:prstGeom>
        </p:spPr>
      </p:pic>
      <p:pic>
        <p:nvPicPr>
          <p:cNvPr id="10" name="Graphic 9" descr="Aspiration with solid fill">
            <a:extLst>
              <a:ext uri="{FF2B5EF4-FFF2-40B4-BE49-F238E27FC236}">
                <a16:creationId xmlns:a16="http://schemas.microsoft.com/office/drawing/2014/main" id="{E8CBA627-E5EE-07AA-0958-680025850E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85459" y="4273763"/>
            <a:ext cx="767450" cy="767450"/>
          </a:xfrm>
          <a:prstGeom prst="rect">
            <a:avLst/>
          </a:prstGeom>
        </p:spPr>
      </p:pic>
    </p:spTree>
    <p:extLst>
      <p:ext uri="{BB962C8B-B14F-4D97-AF65-F5344CB8AC3E}">
        <p14:creationId xmlns:p14="http://schemas.microsoft.com/office/powerpoint/2010/main" val="555678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B8BB-F21D-6F58-1A5F-F0B9070D91B0}"/>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071FE80F-5EDE-732E-C93B-73C65A1A789A}"/>
              </a:ext>
            </a:extLst>
          </p:cNvPr>
          <p:cNvSpPr>
            <a:spLocks noGrp="1"/>
          </p:cNvSpPr>
          <p:nvPr>
            <p:ph type="body" sz="quarter" idx="10"/>
          </p:nvPr>
        </p:nvSpPr>
        <p:spPr/>
        <p:txBody>
          <a:bodyPr/>
          <a:lstStyle/>
          <a:p>
            <a:r>
              <a:rPr lang="en-US" dirty="0"/>
              <a:t>Setting a Science Based Targets </a:t>
            </a:r>
          </a:p>
        </p:txBody>
      </p:sp>
      <p:sp>
        <p:nvSpPr>
          <p:cNvPr id="4" name="Text Placeholder 3">
            <a:extLst>
              <a:ext uri="{FF2B5EF4-FFF2-40B4-BE49-F238E27FC236}">
                <a16:creationId xmlns:a16="http://schemas.microsoft.com/office/drawing/2014/main" id="{9C225FE1-A9F8-D3B8-1A71-7AF195BEE5C0}"/>
              </a:ext>
            </a:extLst>
          </p:cNvPr>
          <p:cNvSpPr>
            <a:spLocks noGrp="1"/>
          </p:cNvSpPr>
          <p:nvPr>
            <p:ph type="body" sz="quarter" idx="11"/>
          </p:nvPr>
        </p:nvSpPr>
        <p:spPr>
          <a:xfrm>
            <a:off x="1470581" y="1893119"/>
            <a:ext cx="10370993" cy="4088044"/>
          </a:xfrm>
        </p:spPr>
        <p:txBody>
          <a:bodyPr/>
          <a:lstStyle/>
          <a:p>
            <a:pPr marL="342900" indent="-342900" fontAlgn="base">
              <a:spcAft>
                <a:spcPts val="600"/>
              </a:spcAft>
              <a:buFont typeface="+mj-lt"/>
              <a:buAutoNum type="arabicPeriod"/>
            </a:pPr>
            <a:r>
              <a:rPr lang="en-US" dirty="0">
                <a:solidFill>
                  <a:schemeClr val="tx1"/>
                </a:solidFill>
                <a:latin typeface="+mj-lt"/>
                <a:ea typeface="Calibri" panose="020F0502020204030204" pitchFamily="34" charset="0"/>
              </a:rPr>
              <a:t>Look forward to the upcoming </a:t>
            </a:r>
            <a:r>
              <a:rPr lang="en-US" sz="2000" b="0" i="0" dirty="0">
                <a:solidFill>
                  <a:srgbClr val="000000"/>
                </a:solidFill>
                <a:effectLst/>
                <a:latin typeface="+mn-lt"/>
                <a:cs typeface="Calibri" panose="020F0502020204030204" pitchFamily="34" charset="0"/>
              </a:rPr>
              <a:t>Renewable Energy Target and Procurement Training </a:t>
            </a:r>
            <a:r>
              <a:rPr lang="en-US" dirty="0">
                <a:solidFill>
                  <a:schemeClr val="tx1"/>
                </a:solidFill>
                <a:latin typeface="+mj-lt"/>
                <a:ea typeface="Calibri" panose="020F0502020204030204" pitchFamily="34" charset="0"/>
              </a:rPr>
              <a:t>on May </a:t>
            </a:r>
            <a:r>
              <a:rPr lang="en-US" dirty="0">
                <a:latin typeface="+mj-lt"/>
                <a:ea typeface="Calibri" panose="020F0502020204030204" pitchFamily="34" charset="0"/>
              </a:rPr>
              <a:t>25</a:t>
            </a:r>
            <a:r>
              <a:rPr lang="en-US" baseline="30000" dirty="0">
                <a:solidFill>
                  <a:schemeClr val="tx1"/>
                </a:solidFill>
                <a:latin typeface="+mj-lt"/>
                <a:ea typeface="Calibri" panose="020F0502020204030204" pitchFamily="34" charset="0"/>
              </a:rPr>
              <a:t>th</a:t>
            </a:r>
            <a:r>
              <a:rPr lang="en-US" dirty="0">
                <a:solidFill>
                  <a:schemeClr val="tx1"/>
                </a:solidFill>
                <a:latin typeface="+mj-lt"/>
                <a:ea typeface="Calibri" panose="020F0502020204030204" pitchFamily="34" charset="0"/>
              </a:rPr>
              <a:t> </a:t>
            </a:r>
          </a:p>
          <a:p>
            <a:pPr marL="342900" indent="-342900" fontAlgn="base">
              <a:spcBef>
                <a:spcPts val="600"/>
              </a:spcBef>
              <a:spcAft>
                <a:spcPts val="600"/>
              </a:spcAft>
              <a:buFont typeface="+mj-lt"/>
              <a:buAutoNum type="arabicPeriod"/>
            </a:pPr>
            <a:r>
              <a:rPr lang="en-US" dirty="0">
                <a:solidFill>
                  <a:schemeClr val="tx1"/>
                </a:solidFill>
                <a:latin typeface="+mj-lt"/>
                <a:ea typeface="Calibri" panose="020F0502020204030204" pitchFamily="34" charset="0"/>
              </a:rPr>
              <a:t>Socialize new expectations of </a:t>
            </a:r>
            <a:r>
              <a:rPr lang="en-US" dirty="0">
                <a:latin typeface="+mj-lt"/>
                <a:ea typeface="Calibri" panose="020F0502020204030204" pitchFamily="34" charset="0"/>
              </a:rPr>
              <a:t>C</a:t>
            </a:r>
            <a:r>
              <a:rPr lang="en-US" dirty="0">
                <a:solidFill>
                  <a:schemeClr val="tx1"/>
                </a:solidFill>
                <a:latin typeface="+mj-lt"/>
                <a:ea typeface="Calibri" panose="020F0502020204030204" pitchFamily="34" charset="0"/>
              </a:rPr>
              <a:t>orning suppliers</a:t>
            </a:r>
          </a:p>
          <a:p>
            <a:pPr marL="571500" lvl="1" indent="-342900" fontAlgn="base">
              <a:spcAft>
                <a:spcPts val="600"/>
              </a:spcAft>
              <a:buFont typeface="+mj-lt"/>
              <a:buAutoNum type="arabicPeriod"/>
            </a:pPr>
            <a:r>
              <a:rPr lang="en-US" dirty="0">
                <a:solidFill>
                  <a:schemeClr val="tx1"/>
                </a:solidFill>
                <a:latin typeface="+mj-lt"/>
                <a:ea typeface="Calibri" panose="020F0502020204030204" pitchFamily="34" charset="0"/>
              </a:rPr>
              <a:t>Adopt a science-based (SBTi-approved) emissions reduction target </a:t>
            </a:r>
          </a:p>
          <a:p>
            <a:pPr lvl="2" fontAlgn="base">
              <a:spcAft>
                <a:spcPts val="600"/>
              </a:spcAft>
            </a:pPr>
            <a:r>
              <a:rPr lang="en-US" sz="1400" dirty="0"/>
              <a:t>We ask that your target be approved by the SBTi by 2026 at the latest </a:t>
            </a:r>
          </a:p>
          <a:p>
            <a:pPr marL="457200" indent="-457200" fontAlgn="base">
              <a:spcAft>
                <a:spcPts val="600"/>
              </a:spcAft>
              <a:buFont typeface="+mj-lt"/>
              <a:buAutoNum type="arabicPeriod"/>
            </a:pPr>
            <a:r>
              <a:rPr lang="en-US" dirty="0">
                <a:solidFill>
                  <a:schemeClr val="tx1"/>
                </a:solidFill>
                <a:latin typeface="+mj-lt"/>
                <a:ea typeface="Calibri" panose="020F0502020204030204" pitchFamily="34" charset="0"/>
              </a:rPr>
              <a:t>There are a wealth of resources available on the SBTi website to help you get started </a:t>
            </a:r>
            <a:r>
              <a:rPr lang="en-US" sz="2000" dirty="0">
                <a:latin typeface="+mn-lt"/>
                <a:hlinkClick r:id="rId3"/>
              </a:rPr>
              <a:t>SBTi Resources (including Validation Protocol, Tool and Submission Form)</a:t>
            </a:r>
            <a:endParaRPr lang="en-US" sz="2000" dirty="0">
              <a:latin typeface="+mn-lt"/>
            </a:endParaRPr>
          </a:p>
          <a:p>
            <a:pPr marL="457200" indent="-457200" fontAlgn="base">
              <a:spcAft>
                <a:spcPts val="600"/>
              </a:spcAft>
              <a:buFont typeface="+mj-lt"/>
              <a:buAutoNum type="arabicPeriod"/>
            </a:pPr>
            <a:endParaRPr lang="en-US" dirty="0">
              <a:solidFill>
                <a:schemeClr val="tx1"/>
              </a:solidFill>
              <a:latin typeface="+mj-lt"/>
              <a:ea typeface="Calibri" panose="020F0502020204030204" pitchFamily="34" charset="0"/>
            </a:endParaRPr>
          </a:p>
          <a:p>
            <a:pPr marL="0" indent="0" fontAlgn="base">
              <a:spcAft>
                <a:spcPts val="600"/>
              </a:spcAft>
              <a:buNone/>
            </a:pPr>
            <a:endParaRPr lang="en-US" dirty="0">
              <a:solidFill>
                <a:schemeClr val="tx1"/>
              </a:solidFill>
              <a:latin typeface="+mj-lt"/>
              <a:ea typeface="Calibri" panose="020F0502020204030204" pitchFamily="34" charset="0"/>
              <a:cs typeface="Arial"/>
            </a:endParaRPr>
          </a:p>
          <a:p>
            <a:endParaRPr lang="en-US" dirty="0"/>
          </a:p>
        </p:txBody>
      </p:sp>
    </p:spTree>
    <p:extLst>
      <p:ext uri="{BB962C8B-B14F-4D97-AF65-F5344CB8AC3E}">
        <p14:creationId xmlns:p14="http://schemas.microsoft.com/office/powerpoint/2010/main" val="2194312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0580" y="-176358"/>
            <a:ext cx="9869864" cy="957291"/>
          </a:xfrm>
        </p:spPr>
        <p:txBody>
          <a:bodyPr/>
          <a:lstStyle/>
          <a:p>
            <a:r>
              <a:rPr lang="en-US" dirty="0"/>
              <a:t>Target Setting Resources and Tools</a:t>
            </a:r>
          </a:p>
        </p:txBody>
      </p:sp>
      <p:sp>
        <p:nvSpPr>
          <p:cNvPr id="4" name="Text Placeholder 3">
            <a:extLst>
              <a:ext uri="{FF2B5EF4-FFF2-40B4-BE49-F238E27FC236}">
                <a16:creationId xmlns:a16="http://schemas.microsoft.com/office/drawing/2014/main" id="{7747F487-6F41-4183-B727-8FF3AF067250}"/>
              </a:ext>
            </a:extLst>
          </p:cNvPr>
          <p:cNvSpPr>
            <a:spLocks noGrp="1"/>
          </p:cNvSpPr>
          <p:nvPr>
            <p:ph type="body" sz="quarter" idx="11"/>
          </p:nvPr>
        </p:nvSpPr>
        <p:spPr>
          <a:xfrm>
            <a:off x="1470580" y="1090843"/>
            <a:ext cx="9871075" cy="3365500"/>
          </a:xfrm>
        </p:spPr>
        <p:txBody>
          <a:bodyPr lIns="91440"/>
          <a:lstStyle/>
          <a:p>
            <a:pPr marL="457189" indent="-323842">
              <a:spcBef>
                <a:spcPts val="2200"/>
              </a:spcBef>
              <a:buClr>
                <a:schemeClr val="lt1"/>
              </a:buClr>
              <a:buSzPts val="1500"/>
              <a:buFont typeface="Google Sans"/>
              <a:buChar char="●"/>
            </a:pPr>
            <a:r>
              <a:rPr lang="en-US" sz="1200" b="1" dirty="0">
                <a:solidFill>
                  <a:schemeClr val="tx1"/>
                </a:solidFill>
                <a:ea typeface="Google Sans"/>
                <a:cs typeface="Google Sans"/>
                <a:sym typeface="Google Sans"/>
              </a:rPr>
              <a:t>CDP Guidance:</a:t>
            </a:r>
          </a:p>
          <a:p>
            <a:pPr marL="914378" lvl="1" indent="-323842">
              <a:buClr>
                <a:schemeClr val="lt1"/>
              </a:buClr>
              <a:buSzPts val="1500"/>
              <a:buFont typeface="Google Sans"/>
              <a:buChar char="○"/>
            </a:pPr>
            <a:r>
              <a:rPr lang="en-US" sz="1200" u="sng" dirty="0">
                <a:solidFill>
                  <a:schemeClr val="hlink"/>
                </a:solidFill>
                <a:ea typeface="Google Sans"/>
                <a:cs typeface="Google Sans"/>
                <a:sym typeface="Google Sans"/>
                <a:hlinkClick r:id="rId3"/>
              </a:rPr>
              <a:t>Note on science-based targets</a:t>
            </a:r>
            <a:endParaRPr lang="en-US" sz="1200" dirty="0">
              <a:solidFill>
                <a:schemeClr val="tx1"/>
              </a:solidFill>
              <a:ea typeface="Google Sans"/>
              <a:cs typeface="Google Sans"/>
              <a:sym typeface="Google Sans"/>
            </a:endParaRPr>
          </a:p>
          <a:p>
            <a:pPr marL="457189" indent="-323842">
              <a:spcBef>
                <a:spcPts val="1000"/>
              </a:spcBef>
              <a:buClr>
                <a:schemeClr val="lt1"/>
              </a:buClr>
              <a:buSzPts val="1500"/>
              <a:buFont typeface="Google Sans"/>
              <a:buChar char="●"/>
            </a:pPr>
            <a:r>
              <a:rPr lang="en-US" sz="1200" b="1" dirty="0">
                <a:solidFill>
                  <a:schemeClr val="tx1"/>
                </a:solidFill>
                <a:ea typeface="Google Sans"/>
                <a:cs typeface="Google Sans"/>
                <a:sym typeface="Google Sans"/>
              </a:rPr>
              <a:t>Science Based Targets Initiative:</a:t>
            </a:r>
          </a:p>
          <a:p>
            <a:pPr marL="876286" lvl="1" indent="-285750">
              <a:buClr>
                <a:srgbClr val="252629"/>
              </a:buClr>
              <a:buSzPts val="1500"/>
              <a:buFont typeface="Arial" panose="020B0604020202020204" pitchFamily="34" charset="0"/>
              <a:buChar char="•"/>
            </a:pPr>
            <a:r>
              <a:rPr lang="en-US" sz="1200" dirty="0">
                <a:solidFill>
                  <a:schemeClr val="tx1"/>
                </a:solidFill>
                <a:ea typeface="Google Sans"/>
                <a:cs typeface="Google Sans"/>
                <a:sym typeface="Google Sans"/>
              </a:rPr>
              <a:t>Overview: </a:t>
            </a:r>
            <a:r>
              <a:rPr lang="en-US" sz="1200" u="sng" dirty="0">
                <a:solidFill>
                  <a:schemeClr val="hlink"/>
                </a:solidFill>
                <a:ea typeface="Google Sans"/>
                <a:cs typeface="Google Sans"/>
                <a:sym typeface="Google Sans"/>
                <a:hlinkClick r:id="rId4"/>
              </a:rPr>
              <a:t>Science Based Targets Website</a:t>
            </a:r>
            <a:endParaRPr lang="en-US" sz="1200" u="sng" dirty="0">
              <a:solidFill>
                <a:schemeClr val="hlink"/>
              </a:solidFill>
              <a:ea typeface="Google Sans"/>
              <a:cs typeface="Google Sans"/>
              <a:sym typeface="Google Sans"/>
            </a:endParaRPr>
          </a:p>
          <a:p>
            <a:pPr marL="876286" lvl="1" indent="-285750">
              <a:buClr>
                <a:srgbClr val="252629"/>
              </a:buClr>
              <a:buSzPts val="1500"/>
              <a:buFont typeface="Arial" panose="020B0604020202020204" pitchFamily="34" charset="0"/>
              <a:buChar char="•"/>
            </a:pPr>
            <a:r>
              <a:rPr lang="en-US" sz="1200" u="sng" dirty="0">
                <a:solidFill>
                  <a:srgbClr val="0046AD"/>
                </a:solidFill>
                <a:hlinkClick r:id="rId5"/>
              </a:rPr>
              <a:t>SBTi Corporate Manual</a:t>
            </a:r>
            <a:endParaRPr lang="en-US" sz="1200" u="sng" dirty="0">
              <a:solidFill>
                <a:srgbClr val="0046AD"/>
              </a:solidFill>
            </a:endParaRPr>
          </a:p>
          <a:p>
            <a:pPr marL="876286" lvl="1" indent="-285750">
              <a:buClr>
                <a:srgbClr val="252629"/>
              </a:buClr>
              <a:buSzPts val="1500"/>
              <a:buFont typeface="Arial" panose="020B0604020202020204" pitchFamily="34" charset="0"/>
              <a:buChar char="•"/>
            </a:pPr>
            <a:r>
              <a:rPr lang="en-US" sz="1200" dirty="0">
                <a:hlinkClick r:id="rId6"/>
              </a:rPr>
              <a:t>SBTi Resources (including Validation Protocol, Tool and Submission Form)</a:t>
            </a:r>
            <a:endParaRPr lang="en-US" sz="1200" dirty="0"/>
          </a:p>
          <a:p>
            <a:pPr marL="876286" lvl="1" indent="-285750">
              <a:buClr>
                <a:srgbClr val="252629"/>
              </a:buClr>
              <a:buSzPts val="1500"/>
              <a:buFont typeface="Arial" panose="020B0604020202020204" pitchFamily="34" charset="0"/>
              <a:buChar char="•"/>
            </a:pPr>
            <a:r>
              <a:rPr lang="en-US" sz="1200" dirty="0">
                <a:hlinkClick r:id="rId7"/>
              </a:rPr>
              <a:t>SBTi Net Zero Standard</a:t>
            </a:r>
            <a:endParaRPr lang="en-US" sz="1200" dirty="0">
              <a:solidFill>
                <a:schemeClr val="tx1"/>
              </a:solidFill>
              <a:ea typeface="Google Sans"/>
              <a:cs typeface="Google Sans"/>
              <a:sym typeface="Google Sans"/>
            </a:endParaRPr>
          </a:p>
          <a:p>
            <a:pPr marL="457189" indent="-323842">
              <a:spcBef>
                <a:spcPts val="1000"/>
              </a:spcBef>
              <a:buClr>
                <a:schemeClr val="lt1"/>
              </a:buClr>
              <a:buSzPts val="1500"/>
              <a:buFont typeface="Google Sans"/>
              <a:buChar char="●"/>
            </a:pPr>
            <a:r>
              <a:rPr lang="en-US" sz="1200" b="1" dirty="0">
                <a:solidFill>
                  <a:schemeClr val="tx1"/>
                </a:solidFill>
                <a:ea typeface="Google Sans"/>
                <a:cs typeface="Google Sans"/>
                <a:sym typeface="Google Sans"/>
              </a:rPr>
              <a:t>World Resources Institute’s Greenhouse Gas Protocol:</a:t>
            </a:r>
          </a:p>
          <a:p>
            <a:pPr marL="914378" lvl="1" indent="-323842">
              <a:buClr>
                <a:srgbClr val="252629"/>
              </a:buClr>
              <a:buSzPts val="1500"/>
              <a:buFont typeface="Google Sans"/>
              <a:buChar char="○"/>
            </a:pPr>
            <a:r>
              <a:rPr lang="en-US" sz="1200" dirty="0">
                <a:solidFill>
                  <a:schemeClr val="tx1"/>
                </a:solidFill>
                <a:ea typeface="Google Sans"/>
                <a:cs typeface="Google Sans"/>
                <a:sym typeface="Google Sans"/>
              </a:rPr>
              <a:t>Mitigation Goal Standard (2014): </a:t>
            </a:r>
            <a:r>
              <a:rPr lang="en-US" sz="1200" u="sng" dirty="0">
                <a:solidFill>
                  <a:schemeClr val="hlink"/>
                </a:solidFill>
                <a:ea typeface="Google Sans"/>
                <a:cs typeface="Google Sans"/>
                <a:sym typeface="Google Sans"/>
                <a:hlinkClick r:id="rId8"/>
              </a:rPr>
              <a:t>Mitigation Goal Standard</a:t>
            </a:r>
            <a:endParaRPr lang="en-US" sz="1200" u="sng" dirty="0">
              <a:solidFill>
                <a:schemeClr val="tx1"/>
              </a:solidFill>
              <a:ea typeface="Google Sans"/>
              <a:cs typeface="Google Sans"/>
              <a:sym typeface="Google Sans"/>
              <a:hlinkClick r:id="rId9">
                <a:extLst>
                  <a:ext uri="{A12FA001-AC4F-418D-AE19-62706E023703}">
                    <ahyp:hlinkClr xmlns:ahyp="http://schemas.microsoft.com/office/drawing/2018/hyperlinkcolor" val="tx"/>
                  </a:ext>
                </a:extLst>
              </a:hlinkClick>
            </a:endParaRPr>
          </a:p>
          <a:p>
            <a:pPr marL="914378" lvl="1" indent="-323842">
              <a:buClr>
                <a:srgbClr val="252629"/>
              </a:buClr>
              <a:buSzPts val="1500"/>
              <a:buFont typeface="Google Sans"/>
              <a:buChar char="○"/>
            </a:pPr>
            <a:r>
              <a:rPr lang="en-US" sz="1200" dirty="0">
                <a:solidFill>
                  <a:schemeClr val="tx1"/>
                </a:solidFill>
                <a:ea typeface="Google Sans"/>
                <a:cs typeface="Google Sans"/>
                <a:sym typeface="Google Sans"/>
              </a:rPr>
              <a:t>Corporate Accounting and Reporting Standard (2004): </a:t>
            </a:r>
            <a:r>
              <a:rPr lang="en-US" sz="1200" u="sng" dirty="0">
                <a:solidFill>
                  <a:schemeClr val="hlink"/>
                </a:solidFill>
                <a:ea typeface="Google Sans"/>
                <a:cs typeface="Google Sans"/>
                <a:sym typeface="Google Sans"/>
                <a:hlinkClick r:id="rId10"/>
              </a:rPr>
              <a:t>Corporate Accounting and Reporting Standard</a:t>
            </a:r>
            <a:endParaRPr lang="en-US" sz="1200" u="sng" dirty="0">
              <a:solidFill>
                <a:schemeClr val="tx1"/>
              </a:solidFill>
              <a:ea typeface="Google Sans"/>
              <a:cs typeface="Google Sans"/>
              <a:sym typeface="Google Sans"/>
              <a:hlinkClick r:id="rId11">
                <a:extLst>
                  <a:ext uri="{A12FA001-AC4F-418D-AE19-62706E023703}">
                    <ahyp:hlinkClr xmlns:ahyp="http://schemas.microsoft.com/office/drawing/2018/hyperlinkcolor" val="tx"/>
                  </a:ext>
                </a:extLst>
              </a:hlinkClick>
            </a:endParaRPr>
          </a:p>
          <a:p>
            <a:pPr marL="457189" indent="-323842">
              <a:spcBef>
                <a:spcPts val="1000"/>
              </a:spcBef>
              <a:buClr>
                <a:schemeClr val="lt1"/>
              </a:buClr>
              <a:buSzPts val="1500"/>
              <a:buFont typeface="Google Sans"/>
              <a:buChar char="●"/>
            </a:pPr>
            <a:r>
              <a:rPr lang="en-US" sz="1200" b="1" dirty="0">
                <a:solidFill>
                  <a:schemeClr val="tx1"/>
                </a:solidFill>
                <a:ea typeface="Google Sans"/>
                <a:cs typeface="Google Sans"/>
                <a:sym typeface="Google Sans"/>
              </a:rPr>
              <a:t>WSP White Papers:</a:t>
            </a:r>
          </a:p>
          <a:p>
            <a:pPr marL="876297" lvl="1" indent="-285750">
              <a:spcBef>
                <a:spcPts val="1000"/>
              </a:spcBef>
              <a:buClr>
                <a:schemeClr val="lt1"/>
              </a:buClr>
              <a:buSzPts val="1500"/>
              <a:buFont typeface="Courier New" panose="02070309020205020404" pitchFamily="49" charset="0"/>
              <a:buChar char="o"/>
            </a:pPr>
            <a:r>
              <a:rPr lang="en-US" sz="1200" dirty="0">
                <a:hlinkClick r:id="rId12"/>
              </a:rPr>
              <a:t>Science-based Targets</a:t>
            </a:r>
            <a:endParaRPr lang="en-US" sz="1200" dirty="0"/>
          </a:p>
          <a:p>
            <a:pPr marL="876297" lvl="1" indent="-285750">
              <a:spcBef>
                <a:spcPts val="1000"/>
              </a:spcBef>
              <a:buClr>
                <a:schemeClr val="lt1"/>
              </a:buClr>
              <a:buSzPts val="1500"/>
              <a:buFont typeface="Courier New" panose="02070309020205020404" pitchFamily="49" charset="0"/>
              <a:buChar char="o"/>
            </a:pPr>
            <a:r>
              <a:rPr lang="en-US" sz="1200" dirty="0">
                <a:hlinkClick r:id="rId13"/>
              </a:rPr>
              <a:t>Inventory to Action</a:t>
            </a:r>
            <a:endParaRPr lang="en-US" sz="1200" dirty="0"/>
          </a:p>
          <a:p>
            <a:pPr marL="876297" lvl="1" indent="-285750">
              <a:spcBef>
                <a:spcPts val="1000"/>
              </a:spcBef>
              <a:buClr>
                <a:schemeClr val="lt1"/>
              </a:buClr>
              <a:buSzPts val="1500"/>
              <a:buFont typeface="Courier New" panose="02070309020205020404" pitchFamily="49" charset="0"/>
              <a:buChar char="o"/>
            </a:pPr>
            <a:r>
              <a:rPr lang="en-US" sz="1200" dirty="0">
                <a:hlinkClick r:id="rId14"/>
              </a:rPr>
              <a:t>Green Power Procurement</a:t>
            </a:r>
            <a:endParaRPr lang="en-US" sz="1200" dirty="0">
              <a:solidFill>
                <a:schemeClr val="tx1"/>
              </a:solidFill>
              <a:ea typeface="Google Sans"/>
              <a:cs typeface="Google Sans"/>
              <a:sym typeface="Google Sans"/>
            </a:endParaRPr>
          </a:p>
          <a:p>
            <a:pPr marL="457189" indent="-323842">
              <a:spcBef>
                <a:spcPts val="1000"/>
              </a:spcBef>
              <a:buClr>
                <a:schemeClr val="lt1"/>
              </a:buClr>
              <a:buSzPts val="1500"/>
              <a:buFont typeface="Google Sans"/>
              <a:buChar char="●"/>
            </a:pPr>
            <a:r>
              <a:rPr lang="en-US" sz="1200" b="1" dirty="0">
                <a:solidFill>
                  <a:schemeClr val="tx1"/>
                </a:solidFill>
                <a:ea typeface="Google Sans"/>
                <a:cs typeface="Google Sans"/>
                <a:sym typeface="Google Sans"/>
              </a:rPr>
              <a:t>United Nations Development Program &amp; WRI:</a:t>
            </a:r>
          </a:p>
          <a:p>
            <a:pPr marL="914378" lvl="1" indent="-323842">
              <a:buClr>
                <a:srgbClr val="252629"/>
              </a:buClr>
              <a:buSzPts val="1500"/>
              <a:buFont typeface="Google Sans"/>
              <a:buChar char="○"/>
            </a:pPr>
            <a:r>
              <a:rPr lang="en-US" sz="1200" dirty="0">
                <a:solidFill>
                  <a:schemeClr val="tx1"/>
                </a:solidFill>
                <a:ea typeface="Google Sans"/>
                <a:cs typeface="Google Sans"/>
                <a:sym typeface="Google Sans"/>
              </a:rPr>
              <a:t>Designing and Preparing Intended Nationally Determined Contributions (INDCs) (2015): </a:t>
            </a:r>
            <a:r>
              <a:rPr lang="en-US" sz="1200" u="sng" dirty="0">
                <a:solidFill>
                  <a:schemeClr val="hlink"/>
                </a:solidFill>
                <a:ea typeface="Google Sans"/>
                <a:cs typeface="Google Sans"/>
                <a:sym typeface="Google Sans"/>
                <a:hlinkClick r:id="rId15"/>
              </a:rPr>
              <a:t>Designing and Preparing INDCs</a:t>
            </a:r>
            <a:endParaRPr lang="en-US" sz="1200" dirty="0">
              <a:solidFill>
                <a:srgbClr val="252629"/>
              </a:solidFill>
              <a:ea typeface="Google Sans"/>
              <a:cs typeface="Google Sans"/>
              <a:sym typeface="Google Sans"/>
            </a:endParaRPr>
          </a:p>
          <a:p>
            <a:pPr marL="127000" indent="0">
              <a:buNone/>
            </a:pPr>
            <a:endParaRPr lang="en-US" sz="1200" dirty="0">
              <a:sym typeface="Arial"/>
            </a:endParaRPr>
          </a:p>
          <a:p>
            <a:endParaRPr lang="en-US" sz="1200" dirty="0"/>
          </a:p>
        </p:txBody>
      </p:sp>
      <p:sp>
        <p:nvSpPr>
          <p:cNvPr id="12292" name="Slide Number Placeholder 3"/>
          <p:cNvSpPr>
            <a:spLocks noGrp="1"/>
          </p:cNvSpPr>
          <p:nvPr>
            <p:ph type="sldNum" sz="quarter" idx="4294967295"/>
          </p:nvPr>
        </p:nvSpPr>
        <p:spPr bwMode="auto">
          <a:xfrm>
            <a:off x="11577638" y="6567488"/>
            <a:ext cx="614362" cy="155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itchFamily="34" charset="0"/>
                <a:cs typeface="Calibri" pitchFamily="34" charset="0"/>
              </a:defRPr>
            </a:lvl1pPr>
            <a:lvl2pPr marL="742950" indent="-285750">
              <a:defRPr sz="2000">
                <a:solidFill>
                  <a:schemeClr val="tx1"/>
                </a:solidFill>
                <a:latin typeface="Calibri" pitchFamily="34" charset="0"/>
                <a:cs typeface="Calibri" pitchFamily="34" charset="0"/>
              </a:defRPr>
            </a:lvl2pPr>
            <a:lvl3pPr marL="1143000" indent="-228600">
              <a:defRPr sz="2000">
                <a:solidFill>
                  <a:schemeClr val="tx1"/>
                </a:solidFill>
                <a:latin typeface="Calibri" pitchFamily="34" charset="0"/>
                <a:cs typeface="Calibri" pitchFamily="34" charset="0"/>
              </a:defRPr>
            </a:lvl3pPr>
            <a:lvl4pPr marL="1600200" indent="-228600">
              <a:defRPr sz="2000">
                <a:solidFill>
                  <a:schemeClr val="tx1"/>
                </a:solidFill>
                <a:latin typeface="Calibri" pitchFamily="34" charset="0"/>
                <a:cs typeface="Calibri" pitchFamily="34" charset="0"/>
              </a:defRPr>
            </a:lvl4pPr>
            <a:lvl5pPr marL="2057400" indent="-228600">
              <a:defRPr sz="2000">
                <a:solidFill>
                  <a:schemeClr val="tx1"/>
                </a:solidFill>
                <a:latin typeface="Calibri" pitchFamily="34" charset="0"/>
                <a:cs typeface="Calibri" pitchFamily="34" charset="0"/>
              </a:defRPr>
            </a:lvl5pPr>
            <a:lvl6pPr marL="25146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6pPr>
            <a:lvl7pPr marL="29718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7pPr>
            <a:lvl8pPr marL="34290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8pPr>
            <a:lvl9pPr marL="38862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9pPr>
          </a:lstStyle>
          <a:p>
            <a:pPr>
              <a:defRPr/>
            </a:pPr>
            <a:fld id="{45B19738-5E93-46F8-873B-A91B534B58C4}" type="slidenum">
              <a:rPr lang="en-US" altLang="en-US" sz="1000" kern="0">
                <a:solidFill>
                  <a:srgbClr val="FFFFFF"/>
                </a:solidFill>
                <a:cs typeface="Arial" pitchFamily="34" charset="0"/>
              </a:rPr>
              <a:pPr>
                <a:defRPr/>
              </a:pPr>
              <a:t>43</a:t>
            </a:fld>
            <a:endParaRPr lang="en-US" altLang="en-US" sz="1000" kern="0">
              <a:solidFill>
                <a:srgbClr val="FFFFFF"/>
              </a:solidFill>
              <a:cs typeface="Arial" pitchFamily="34" charset="0"/>
            </a:endParaRPr>
          </a:p>
        </p:txBody>
      </p:sp>
      <p:sp>
        <p:nvSpPr>
          <p:cNvPr id="17" name="Slide Number Placeholder 18"/>
          <p:cNvSpPr txBox="1">
            <a:spLocks/>
          </p:cNvSpPr>
          <p:nvPr/>
        </p:nvSpPr>
        <p:spPr bwMode="black">
          <a:xfrm>
            <a:off x="10044028" y="6442358"/>
            <a:ext cx="548640" cy="22860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3F9CDB7-52C7-407A-9D61-3D60DE0C9C88}" type="slidenum">
              <a:rPr lang="en-US">
                <a:latin typeface="Calibri" panose="020F0502020204030204" pitchFamily="34" charset="0"/>
              </a:rPr>
              <a:pPr>
                <a:defRPr/>
              </a:pPr>
              <a:t>43</a:t>
            </a:fld>
            <a:endParaRPr lang="en-US">
              <a:latin typeface="Calibri" panose="020F0502020204030204" pitchFamily="34" charset="0"/>
            </a:endParaRPr>
          </a:p>
        </p:txBody>
      </p:sp>
    </p:spTree>
    <p:extLst>
      <p:ext uri="{BB962C8B-B14F-4D97-AF65-F5344CB8AC3E}">
        <p14:creationId xmlns:p14="http://schemas.microsoft.com/office/powerpoint/2010/main" val="1418346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237D-8E88-0379-C1B9-E1C625C9E289}"/>
              </a:ext>
            </a:extLst>
          </p:cNvPr>
          <p:cNvSpPr>
            <a:spLocks noGrp="1"/>
          </p:cNvSpPr>
          <p:nvPr>
            <p:ph type="ctrTitle"/>
          </p:nvPr>
        </p:nvSpPr>
        <p:spPr>
          <a:xfrm>
            <a:off x="313088" y="1576237"/>
            <a:ext cx="8970264" cy="1949450"/>
          </a:xfrm>
        </p:spPr>
        <p:txBody>
          <a:bodyPr/>
          <a:lstStyle/>
          <a:p>
            <a:br>
              <a:rPr lang="en-US" sz="2800" dirty="0"/>
            </a:br>
            <a:r>
              <a:rPr lang="en-US" sz="2800" dirty="0"/>
              <a:t>Thank you for your continued </a:t>
            </a:r>
            <a:br>
              <a:rPr lang="en-US" sz="2800" dirty="0"/>
            </a:br>
            <a:r>
              <a:rPr lang="en-US" sz="2800" dirty="0"/>
              <a:t>support</a:t>
            </a:r>
            <a:br>
              <a:rPr lang="en-US" sz="2800" dirty="0"/>
            </a:br>
            <a:br>
              <a:rPr lang="en-US" sz="2800" dirty="0"/>
            </a:br>
            <a:r>
              <a:rPr lang="en-US" sz="2800" dirty="0"/>
              <a:t>contact us at</a:t>
            </a:r>
            <a:br>
              <a:rPr lang="en-US" dirty="0"/>
            </a:br>
            <a:r>
              <a:rPr lang="en-US" sz="2000" dirty="0"/>
              <a:t>gsmsustainability@corning.com</a:t>
            </a:r>
          </a:p>
        </p:txBody>
      </p:sp>
    </p:spTree>
    <p:extLst>
      <p:ext uri="{BB962C8B-B14F-4D97-AF65-F5344CB8AC3E}">
        <p14:creationId xmlns:p14="http://schemas.microsoft.com/office/powerpoint/2010/main" val="3441637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0B6750-F63E-0CF4-0D5F-E3B6695AD0A5}"/>
              </a:ext>
            </a:extLst>
          </p:cNvPr>
          <p:cNvSpPr>
            <a:spLocks noGrp="1"/>
          </p:cNvSpPr>
          <p:nvPr>
            <p:ph type="ctrTitle"/>
          </p:nvPr>
        </p:nvSpPr>
        <p:spPr/>
        <p:txBody>
          <a:bodyPr/>
          <a:lstStyle/>
          <a:p>
            <a:r>
              <a:rPr lang="en-US" dirty="0"/>
              <a:t>Questions</a:t>
            </a:r>
          </a:p>
        </p:txBody>
      </p:sp>
      <p:sp>
        <p:nvSpPr>
          <p:cNvPr id="7" name="Subtitle 6">
            <a:extLst>
              <a:ext uri="{FF2B5EF4-FFF2-40B4-BE49-F238E27FC236}">
                <a16:creationId xmlns:a16="http://schemas.microsoft.com/office/drawing/2014/main" id="{D6B2BA27-96CD-74C1-99CC-0989DF03C7FF}"/>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B99E779B-6E32-A39D-24C2-A078B07BBADC}"/>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1373DD1B-4E6A-03B8-E954-2F274321AF20}"/>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45</a:t>
            </a:fld>
            <a:endParaRPr lang="en-US"/>
          </a:p>
        </p:txBody>
      </p:sp>
    </p:spTree>
    <p:extLst>
      <p:ext uri="{BB962C8B-B14F-4D97-AF65-F5344CB8AC3E}">
        <p14:creationId xmlns:p14="http://schemas.microsoft.com/office/powerpoint/2010/main" val="229394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C3CA-BBAC-9466-5429-767A453B15EF}"/>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8A065C9D-50B6-5C25-E214-64B1C920473D}"/>
              </a:ext>
            </a:extLst>
          </p:cNvPr>
          <p:cNvSpPr>
            <a:spLocks noGrp="1"/>
          </p:cNvSpPr>
          <p:nvPr>
            <p:ph type="body" sz="quarter" idx="10"/>
          </p:nvPr>
        </p:nvSpPr>
        <p:spPr/>
        <p:txBody>
          <a:bodyPr/>
          <a:lstStyle/>
          <a:p>
            <a:r>
              <a:rPr lang="en-US" dirty="0"/>
              <a:t>Setting a Science Based Target</a:t>
            </a:r>
          </a:p>
        </p:txBody>
      </p:sp>
      <p:graphicFrame>
        <p:nvGraphicFramePr>
          <p:cNvPr id="5" name="Diagram 4">
            <a:extLst>
              <a:ext uri="{FF2B5EF4-FFF2-40B4-BE49-F238E27FC236}">
                <a16:creationId xmlns:a16="http://schemas.microsoft.com/office/drawing/2014/main" id="{0403F70C-81E6-DBBE-6231-B5926940B0A7}"/>
              </a:ext>
            </a:extLst>
          </p:cNvPr>
          <p:cNvGraphicFramePr/>
          <p:nvPr/>
        </p:nvGraphicFramePr>
        <p:xfrm>
          <a:off x="1524000" y="1397000"/>
          <a:ext cx="9816446" cy="3821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458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BECE-6130-757A-0E56-477BB3AC42E4}"/>
              </a:ext>
            </a:extLst>
          </p:cNvPr>
          <p:cNvSpPr>
            <a:spLocks noGrp="1"/>
          </p:cNvSpPr>
          <p:nvPr>
            <p:ph type="ctrTitle"/>
          </p:nvPr>
        </p:nvSpPr>
        <p:spPr>
          <a:xfrm>
            <a:off x="457200" y="2007235"/>
            <a:ext cx="8970264" cy="1949450"/>
          </a:xfrm>
        </p:spPr>
        <p:txBody>
          <a:bodyPr/>
          <a:lstStyle/>
          <a:p>
            <a:r>
              <a:rPr lang="en-US" dirty="0"/>
              <a:t>Webinar Objectives</a:t>
            </a:r>
            <a:endParaRPr lang="en-US" sz="2800" dirty="0"/>
          </a:p>
        </p:txBody>
      </p:sp>
      <p:sp>
        <p:nvSpPr>
          <p:cNvPr id="3" name="Subtitle 2">
            <a:extLst>
              <a:ext uri="{FF2B5EF4-FFF2-40B4-BE49-F238E27FC236}">
                <a16:creationId xmlns:a16="http://schemas.microsoft.com/office/drawing/2014/main" id="{2D5CBB7B-6977-F366-DC8C-6E798107CF0F}"/>
              </a:ext>
            </a:extLst>
          </p:cNvPr>
          <p:cNvSpPr>
            <a:spLocks noGrp="1"/>
          </p:cNvSpPr>
          <p:nvPr>
            <p:ph type="subTitle" idx="1"/>
          </p:nvPr>
        </p:nvSpPr>
        <p:spPr>
          <a:xfrm>
            <a:off x="457200" y="4243388"/>
            <a:ext cx="8970264" cy="976312"/>
          </a:xfrm>
        </p:spPr>
        <p:txBody>
          <a:bodyPr/>
          <a:lstStyle/>
          <a:p>
            <a:endParaRPr lang="en-US" dirty="0"/>
          </a:p>
        </p:txBody>
      </p:sp>
    </p:spTree>
    <p:extLst>
      <p:ext uri="{BB962C8B-B14F-4D97-AF65-F5344CB8AC3E}">
        <p14:creationId xmlns:p14="http://schemas.microsoft.com/office/powerpoint/2010/main" val="276951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758CD7-DF47-212C-884A-F7C68AD64DB6}"/>
              </a:ext>
            </a:extLst>
          </p:cNvPr>
          <p:cNvSpPr>
            <a:spLocks noGrp="1"/>
          </p:cNvSpPr>
          <p:nvPr>
            <p:ph type="sldNum" sz="quarter" idx="12"/>
          </p:nvPr>
        </p:nvSpPr>
        <p:spPr/>
        <p:txBody>
          <a:bodyPr/>
          <a:lstStyle/>
          <a:p>
            <a:fld id="{9FBBB179-F8D5-C345-885D-36A3B3A51673}" type="slidenum">
              <a:rPr lang="en-US" smtClean="0"/>
              <a:t>7</a:t>
            </a:fld>
            <a:endParaRPr lang="en-US"/>
          </a:p>
        </p:txBody>
      </p:sp>
      <p:sp>
        <p:nvSpPr>
          <p:cNvPr id="6" name="Title 1">
            <a:extLst>
              <a:ext uri="{FF2B5EF4-FFF2-40B4-BE49-F238E27FC236}">
                <a16:creationId xmlns:a16="http://schemas.microsoft.com/office/drawing/2014/main" id="{1B907F62-F8D2-3F5F-E395-59833FA6456B}"/>
              </a:ext>
            </a:extLst>
          </p:cNvPr>
          <p:cNvSpPr txBox="1">
            <a:spLocks/>
          </p:cNvSpPr>
          <p:nvPr/>
        </p:nvSpPr>
        <p:spPr>
          <a:xfrm>
            <a:off x="647621" y="326093"/>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 Webinar Objectives </a:t>
            </a:r>
          </a:p>
        </p:txBody>
      </p:sp>
      <p:sp>
        <p:nvSpPr>
          <p:cNvPr id="7" name="TextBox 6">
            <a:extLst>
              <a:ext uri="{FF2B5EF4-FFF2-40B4-BE49-F238E27FC236}">
                <a16:creationId xmlns:a16="http://schemas.microsoft.com/office/drawing/2014/main" id="{938975A6-C767-858E-BD41-483BDFFBAC57}"/>
              </a:ext>
            </a:extLst>
          </p:cNvPr>
          <p:cNvSpPr txBox="1"/>
          <p:nvPr/>
        </p:nvSpPr>
        <p:spPr>
          <a:xfrm>
            <a:off x="380953" y="2011218"/>
            <a:ext cx="6390640" cy="3391281"/>
          </a:xfrm>
          <a:prstGeom prst="rect">
            <a:avLst/>
          </a:prstGeom>
          <a:noFill/>
        </p:spPr>
        <p:txBody>
          <a:bodyPr wrap="square">
            <a:noAutofit/>
          </a:bodyPr>
          <a:lstStyle/>
          <a:p>
            <a:pPr marL="457200" marR="0" lvl="1" indent="-228600" algn="l" defTabSz="914400" rtl="0" eaLnBrk="1" fontAlgn="base" latinLnBrk="0" hangingPunct="1">
              <a:lnSpc>
                <a:spcPct val="100000"/>
              </a:lnSpc>
              <a:spcBef>
                <a:spcPts val="0"/>
              </a:spcBef>
              <a:spcAft>
                <a:spcPts val="3000"/>
              </a:spcAft>
              <a:buClr>
                <a:srgbClr val="005293"/>
              </a:buClr>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Understand what a science-based target is</a:t>
            </a:r>
          </a:p>
          <a:p>
            <a:pPr marL="457200" marR="0" lvl="1" indent="-228600" algn="l" defTabSz="914400" rtl="0" eaLnBrk="1" fontAlgn="base" latinLnBrk="0" hangingPunct="1">
              <a:lnSpc>
                <a:spcPct val="100000"/>
              </a:lnSpc>
              <a:spcBef>
                <a:spcPts val="0"/>
              </a:spcBef>
              <a:spcAft>
                <a:spcPts val="3000"/>
              </a:spcAft>
              <a:buClr>
                <a:srgbClr val="005293"/>
              </a:buClr>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Understand the SBTi requirements and goal setting timeline</a:t>
            </a:r>
          </a:p>
          <a:p>
            <a:pPr marL="457200" marR="0" lvl="1" indent="-228600" algn="l" defTabSz="914400" rtl="0" eaLnBrk="1" fontAlgn="base" latinLnBrk="0" hangingPunct="1">
              <a:lnSpc>
                <a:spcPct val="100000"/>
              </a:lnSpc>
              <a:spcBef>
                <a:spcPts val="0"/>
              </a:spcBef>
              <a:spcAft>
                <a:spcPts val="3000"/>
              </a:spcAft>
              <a:buClr>
                <a:srgbClr val="005293"/>
              </a:buClr>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Understand resources available to proceed in setting a science-based target approved by the SBTi</a:t>
            </a:r>
          </a:p>
          <a:p>
            <a:pPr marL="457200" marR="0" lvl="1" indent="-228600" algn="l" defTabSz="914400" rtl="0" eaLnBrk="1" fontAlgn="base" latinLnBrk="0" hangingPunct="1">
              <a:lnSpc>
                <a:spcPct val="100000"/>
              </a:lnSpc>
              <a:spcBef>
                <a:spcPts val="0"/>
              </a:spcBef>
              <a:spcAft>
                <a:spcPts val="3000"/>
              </a:spcAft>
              <a:buClr>
                <a:srgbClr val="005293"/>
              </a:buClr>
              <a:buSzTx/>
              <a:buFont typeface="Arial" pitchFamily="34" charset="0"/>
              <a:buChar char="–"/>
              <a:tabLst/>
              <a:defRPr/>
            </a:pPr>
            <a:r>
              <a:rPr lang="en-US" b="1" dirty="0">
                <a:solidFill>
                  <a:prstClr val="black"/>
                </a:solidFill>
                <a:latin typeface="Arial"/>
              </a:rPr>
              <a:t>Understand how to enter target information into CDP</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147A5F07-B111-1B40-598F-5F8495D389FB}"/>
              </a:ext>
            </a:extLst>
          </p:cNvPr>
          <p:cNvPicPr>
            <a:picLocks noChangeAspect="1"/>
          </p:cNvPicPr>
          <p:nvPr/>
        </p:nvPicPr>
        <p:blipFill rotWithShape="1">
          <a:blip r:embed="rId2">
            <a:alphaModFix amt="20000"/>
          </a:blip>
          <a:srcRect l="3937"/>
          <a:stretch/>
        </p:blipFill>
        <p:spPr>
          <a:xfrm>
            <a:off x="6771593" y="0"/>
            <a:ext cx="5420407" cy="6858000"/>
          </a:xfrm>
          <a:prstGeom prst="rect">
            <a:avLst/>
          </a:prstGeom>
        </p:spPr>
      </p:pic>
    </p:spTree>
    <p:extLst>
      <p:ext uri="{BB962C8B-B14F-4D97-AF65-F5344CB8AC3E}">
        <p14:creationId xmlns:p14="http://schemas.microsoft.com/office/powerpoint/2010/main" val="52678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BECE-6130-757A-0E56-477BB3AC42E4}"/>
              </a:ext>
            </a:extLst>
          </p:cNvPr>
          <p:cNvSpPr>
            <a:spLocks noGrp="1"/>
          </p:cNvSpPr>
          <p:nvPr>
            <p:ph type="ctrTitle"/>
          </p:nvPr>
        </p:nvSpPr>
        <p:spPr>
          <a:xfrm>
            <a:off x="457200" y="2007235"/>
            <a:ext cx="8970264" cy="1949450"/>
          </a:xfrm>
        </p:spPr>
        <p:txBody>
          <a:bodyPr/>
          <a:lstStyle/>
          <a:p>
            <a:r>
              <a:rPr lang="en-US" dirty="0"/>
              <a:t> </a:t>
            </a:r>
            <a:br>
              <a:rPr lang="en-US" dirty="0"/>
            </a:br>
            <a:br>
              <a:rPr lang="en-US" dirty="0"/>
            </a:br>
            <a:r>
              <a:rPr lang="en-US" sz="2800" dirty="0"/>
              <a:t>Corning Scope 3 Emission Program</a:t>
            </a:r>
            <a:br>
              <a:rPr lang="en-US" sz="2800" dirty="0"/>
            </a:br>
            <a:br>
              <a:rPr lang="en-US" sz="2800" dirty="0"/>
            </a:br>
            <a:endParaRPr lang="en-US" sz="2800" dirty="0"/>
          </a:p>
        </p:txBody>
      </p:sp>
      <p:sp>
        <p:nvSpPr>
          <p:cNvPr id="3" name="Subtitle 2">
            <a:extLst>
              <a:ext uri="{FF2B5EF4-FFF2-40B4-BE49-F238E27FC236}">
                <a16:creationId xmlns:a16="http://schemas.microsoft.com/office/drawing/2014/main" id="{2D5CBB7B-6977-F366-DC8C-6E798107CF0F}"/>
              </a:ext>
            </a:extLst>
          </p:cNvPr>
          <p:cNvSpPr>
            <a:spLocks noGrp="1"/>
          </p:cNvSpPr>
          <p:nvPr>
            <p:ph type="subTitle" idx="1"/>
          </p:nvPr>
        </p:nvSpPr>
        <p:spPr>
          <a:xfrm>
            <a:off x="457200" y="4243388"/>
            <a:ext cx="8970264" cy="976312"/>
          </a:xfrm>
        </p:spPr>
        <p:txBody>
          <a:bodyPr/>
          <a:lstStyle/>
          <a:p>
            <a:r>
              <a:rPr lang="en-US" dirty="0"/>
              <a:t>Adeola Adeusi</a:t>
            </a:r>
          </a:p>
          <a:p>
            <a:endParaRPr lang="en-US" dirty="0"/>
          </a:p>
        </p:txBody>
      </p:sp>
    </p:spTree>
    <p:extLst>
      <p:ext uri="{BB962C8B-B14F-4D97-AF65-F5344CB8AC3E}">
        <p14:creationId xmlns:p14="http://schemas.microsoft.com/office/powerpoint/2010/main" val="255225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3A1E9-7526-F440-B940-EE5A22789205}"/>
              </a:ext>
            </a:extLst>
          </p:cNvPr>
          <p:cNvSpPr>
            <a:spLocks noGrp="1"/>
          </p:cNvSpPr>
          <p:nvPr>
            <p:ph type="sldNum" sz="quarter" idx="12"/>
          </p:nvPr>
        </p:nvSpPr>
        <p:spPr/>
        <p:txBody>
          <a:bodyPr/>
          <a:lstStyle/>
          <a:p>
            <a:fld id="{9FBBB179-F8D5-C345-885D-36A3B3A51673}" type="slidenum">
              <a:rPr lang="en-US"/>
              <a:t>9</a:t>
            </a:fld>
            <a:endParaRPr lang="en-US"/>
          </a:p>
        </p:txBody>
      </p:sp>
      <p:sp>
        <p:nvSpPr>
          <p:cNvPr id="5" name="Content Placeholder 4">
            <a:extLst>
              <a:ext uri="{FF2B5EF4-FFF2-40B4-BE49-F238E27FC236}">
                <a16:creationId xmlns:a16="http://schemas.microsoft.com/office/drawing/2014/main" id="{E6204557-7DB4-B64D-8E2B-D47FA0D6672D}"/>
              </a:ext>
            </a:extLst>
          </p:cNvPr>
          <p:cNvSpPr>
            <a:spLocks noGrp="1"/>
          </p:cNvSpPr>
          <p:nvPr>
            <p:ph idx="1"/>
          </p:nvPr>
        </p:nvSpPr>
        <p:spPr>
          <a:xfrm>
            <a:off x="530413" y="1623663"/>
            <a:ext cx="4825726" cy="4083707"/>
          </a:xfrm>
        </p:spPr>
        <p:txBody>
          <a:bodyPr/>
          <a:lstStyle/>
          <a:p>
            <a:r>
              <a:rPr lang="en-US" sz="1400">
                <a:effectLst/>
              </a:rPr>
              <a:t>At Corning, we take a long-term approach to sustainability, </a:t>
            </a:r>
            <a:br>
              <a:rPr lang="en-US" sz="1400">
                <a:effectLst/>
              </a:rPr>
            </a:br>
            <a:r>
              <a:rPr lang="en-US" sz="1400">
                <a:effectLst/>
              </a:rPr>
              <a:t>as we address key challenges of the moment and evolve to meet the needs of the future. </a:t>
            </a:r>
          </a:p>
          <a:p>
            <a:r>
              <a:rPr lang="en-US" sz="1400">
                <a:effectLst/>
              </a:rPr>
              <a:t>We think about our contributions in two categories. One is </a:t>
            </a:r>
            <a:br>
              <a:rPr lang="en-US" sz="1400">
                <a:effectLst/>
              </a:rPr>
            </a:br>
            <a:r>
              <a:rPr lang="en-US" sz="1400">
                <a:effectLst/>
              </a:rPr>
              <a:t>our </a:t>
            </a:r>
            <a:r>
              <a:rPr lang="en-US" sz="1400" b="1">
                <a:effectLst/>
              </a:rPr>
              <a:t>footprint</a:t>
            </a:r>
            <a:r>
              <a:rPr lang="en-US" sz="1400">
                <a:effectLst/>
              </a:rPr>
              <a:t> – how our actions directly affect others in </a:t>
            </a:r>
            <a:br>
              <a:rPr lang="en-US" sz="1400">
                <a:effectLst/>
              </a:rPr>
            </a:br>
            <a:r>
              <a:rPr lang="en-US" sz="1400">
                <a:effectLst/>
              </a:rPr>
              <a:t>areas such as gender pay equity and carbon emissions from our operations. The other is our </a:t>
            </a:r>
            <a:r>
              <a:rPr lang="en-US" sz="1400" b="1">
                <a:effectLst/>
              </a:rPr>
              <a:t>handprint</a:t>
            </a:r>
            <a:r>
              <a:rPr lang="en-US" sz="1400">
                <a:effectLst/>
              </a:rPr>
              <a:t> – what we enable others to do through our products and services, such as helping to deliver over 8 billion COVID-19 vaccine doses </a:t>
            </a:r>
            <a:br>
              <a:rPr lang="en-US" sz="1400">
                <a:effectLst/>
              </a:rPr>
            </a:br>
            <a:r>
              <a:rPr lang="en-US" sz="1400">
                <a:effectLst/>
              </a:rPr>
              <a:t>to date through our glass vials. </a:t>
            </a:r>
          </a:p>
          <a:p>
            <a:r>
              <a:rPr lang="en-US" sz="1400">
                <a:effectLst/>
              </a:rPr>
              <a:t>We prioritize areas where we have distinctive capabilities </a:t>
            </a:r>
            <a:br>
              <a:rPr lang="en-US" sz="1400">
                <a:effectLst/>
              </a:rPr>
            </a:br>
            <a:r>
              <a:rPr lang="en-US" sz="1400">
                <a:effectLst/>
              </a:rPr>
              <a:t>to create value for our shareholders and meaningful progress for society. We also emphasize areas where our stakeholders are looking for us to set an example – areas such as supporting human rights in our supply chain, advancing gender equity, and acting with integrity in all we do. </a:t>
            </a:r>
            <a:br>
              <a:rPr lang="en-US" sz="1400">
                <a:effectLst/>
              </a:rPr>
            </a:br>
            <a:r>
              <a:rPr lang="en-US" sz="1400">
                <a:effectLst/>
              </a:rPr>
              <a:t>Investing in these areas also makes us more resilient and supports our ability to do what we do best – innovate.  </a:t>
            </a:r>
          </a:p>
          <a:p>
            <a:endParaRPr lang="en-US" sz="1400"/>
          </a:p>
        </p:txBody>
      </p:sp>
      <p:sp>
        <p:nvSpPr>
          <p:cNvPr id="11" name="Text Placeholder 2">
            <a:extLst>
              <a:ext uri="{FF2B5EF4-FFF2-40B4-BE49-F238E27FC236}">
                <a16:creationId xmlns:a16="http://schemas.microsoft.com/office/drawing/2014/main" id="{26241E8E-C126-5AF5-BA12-90FD01FA3DAF}"/>
              </a:ext>
            </a:extLst>
          </p:cNvPr>
          <p:cNvSpPr>
            <a:spLocks noGrp="1"/>
          </p:cNvSpPr>
          <p:nvPr>
            <p:ph type="body" sz="quarter" idx="13"/>
          </p:nvPr>
        </p:nvSpPr>
        <p:spPr>
          <a:xfrm>
            <a:off x="6239791" y="1623663"/>
            <a:ext cx="4978962" cy="4381501"/>
          </a:xfrm>
        </p:spPr>
        <p:txBody>
          <a:bodyPr/>
          <a:lstStyle/>
          <a:p>
            <a:r>
              <a:rPr lang="en-US" sz="2000" b="1">
                <a:solidFill>
                  <a:schemeClr val="tx2"/>
                </a:solidFill>
                <a:effectLst/>
                <a:latin typeface="+mj-lt"/>
                <a:ea typeface="Times New Roman" panose="02020603050405020304" pitchFamily="18" charset="0"/>
              </a:rPr>
              <a:t>“Quite simply, we’ve succeeded over the long term by always working to become better versions of ourselves. We never lose sight of our purpose, our Values, and the importance of engaging with – and delivering for – key stakeholders. And that’s “our why” – we always seek to advance and apply our leadership capabilities to make a positive difference in the world.”</a:t>
            </a:r>
          </a:p>
          <a:p>
            <a:pPr>
              <a:spcAft>
                <a:spcPts val="200"/>
              </a:spcAft>
            </a:pPr>
            <a:endParaRPr lang="en-US" sz="1600" b="1">
              <a:solidFill>
                <a:schemeClr val="tx2"/>
              </a:solidFill>
              <a:latin typeface="+mj-lt"/>
              <a:ea typeface="Times New Roman" panose="02020603050405020304" pitchFamily="18" charset="0"/>
            </a:endParaRPr>
          </a:p>
          <a:p>
            <a:pPr>
              <a:spcAft>
                <a:spcPts val="200"/>
              </a:spcAft>
            </a:pPr>
            <a:r>
              <a:rPr lang="en-US" sz="1400" b="1">
                <a:effectLst/>
                <a:latin typeface="+mj-lt"/>
                <a:ea typeface="Times New Roman" panose="02020603050405020304" pitchFamily="18" charset="0"/>
              </a:rPr>
              <a:t>Wendell P. Weeks</a:t>
            </a:r>
          </a:p>
          <a:p>
            <a:pPr>
              <a:spcAft>
                <a:spcPts val="200"/>
              </a:spcAft>
            </a:pPr>
            <a:r>
              <a:rPr lang="en-US" sz="1400">
                <a:effectLst/>
                <a:ea typeface="Times New Roman" panose="02020603050405020304" pitchFamily="18" charset="0"/>
              </a:rPr>
              <a:t>Chairman and Chief Executive Officer</a:t>
            </a:r>
          </a:p>
          <a:p>
            <a:endParaRPr lang="en-US" sz="1600" b="1">
              <a:solidFill>
                <a:schemeClr val="tx2"/>
              </a:solidFill>
              <a:effectLst/>
              <a:latin typeface="+mj-lt"/>
              <a:ea typeface="Times New Roman" panose="02020603050405020304" pitchFamily="18" charset="0"/>
            </a:endParaRPr>
          </a:p>
          <a:p>
            <a:endParaRPr lang="en-US" sz="1400"/>
          </a:p>
        </p:txBody>
      </p:sp>
      <p:sp>
        <p:nvSpPr>
          <p:cNvPr id="12" name="Title 3">
            <a:extLst>
              <a:ext uri="{FF2B5EF4-FFF2-40B4-BE49-F238E27FC236}">
                <a16:creationId xmlns:a16="http://schemas.microsoft.com/office/drawing/2014/main" id="{E507812E-7DA1-FEC2-375D-1D51DD6E3A11}"/>
              </a:ext>
            </a:extLst>
          </p:cNvPr>
          <p:cNvSpPr txBox="1">
            <a:spLocks/>
          </p:cNvSpPr>
          <p:nvPr/>
        </p:nvSpPr>
        <p:spPr>
          <a:xfrm>
            <a:off x="457200" y="571500"/>
            <a:ext cx="11503152" cy="88412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solidFill>
                  <a:schemeClr val="tx1"/>
                </a:solidFill>
              </a:rPr>
              <a:t>Our Approach</a:t>
            </a:r>
          </a:p>
          <a:p>
            <a:r>
              <a:rPr lang="en-US">
                <a:solidFill>
                  <a:schemeClr val="tx1"/>
                </a:solidFill>
              </a:rPr>
              <a:t>To Sustainability</a:t>
            </a:r>
          </a:p>
        </p:txBody>
      </p:sp>
    </p:spTree>
    <p:extLst>
      <p:ext uri="{BB962C8B-B14F-4D97-AF65-F5344CB8AC3E}">
        <p14:creationId xmlns:p14="http://schemas.microsoft.com/office/powerpoint/2010/main" val="3229967226"/>
      </p:ext>
    </p:extLst>
  </p:cSld>
  <p:clrMapOvr>
    <a:masterClrMapping/>
  </p:clrMapOvr>
</p:sld>
</file>

<file path=ppt/theme/theme1.xml><?xml version="1.0" encoding="utf-8"?>
<a:theme xmlns:a="http://schemas.openxmlformats.org/drawingml/2006/main" name="Corning Light">
  <a:themeElements>
    <a:clrScheme name="Corning Light 1">
      <a:dk1>
        <a:srgbClr val="000000"/>
      </a:dk1>
      <a:lt1>
        <a:srgbClr val="FFFFFF"/>
      </a:lt1>
      <a:dk2>
        <a:srgbClr val="1A45D7"/>
      </a:dk2>
      <a:lt2>
        <a:srgbClr val="EEEEEE"/>
      </a:lt2>
      <a:accent1>
        <a:srgbClr val="1A45D7"/>
      </a:accent1>
      <a:accent2>
        <a:srgbClr val="069CA5"/>
      </a:accent2>
      <a:accent3>
        <a:srgbClr val="8038C1"/>
      </a:accent3>
      <a:accent4>
        <a:srgbClr val="DC2732"/>
      </a:accent4>
      <a:accent5>
        <a:srgbClr val="F15E17"/>
      </a:accent5>
      <a:accent6>
        <a:srgbClr val="419E3C"/>
      </a:accent6>
      <a:hlink>
        <a:srgbClr val="1A45D7"/>
      </a:hlink>
      <a:folHlink>
        <a:srgbClr val="1A45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a:defPPr>
      </a:lstStyle>
    </a:txDef>
  </a:objectDefaults>
  <a:extraClrSchemeLst/>
  <a:custClrLst>
    <a:custClr>
      <a:srgbClr val="262626"/>
    </a:custClr>
    <a:custClr>
      <a:srgbClr val="494949"/>
    </a:custClr>
    <a:custClr>
      <a:srgbClr val="757575"/>
    </a:custClr>
    <a:custClr>
      <a:srgbClr val="B6B6B6"/>
    </a:custClr>
    <a:custClr>
      <a:srgbClr val="0E2579"/>
    </a:custClr>
    <a:custClr>
      <a:srgbClr val="242DB5"/>
    </a:custClr>
    <a:custClr>
      <a:srgbClr val="DAF2FF"/>
    </a:custClr>
    <a:custClr>
      <a:srgbClr val="CD4200"/>
    </a:custClr>
    <a:custClr>
      <a:srgbClr val="FF9562"/>
    </a:custClr>
    <a:custClr>
      <a:srgbClr val="C00610"/>
    </a:custClr>
    <a:custClr>
      <a:srgbClr val="FF6B78"/>
    </a:custClr>
    <a:custClr>
      <a:srgbClr val="6821A0"/>
    </a:custClr>
    <a:custClr>
      <a:srgbClr val="B570F3"/>
    </a:custClr>
    <a:custClr>
      <a:srgbClr val="1D6916"/>
    </a:custClr>
    <a:custClr>
      <a:srgbClr val="80D97C"/>
    </a:custClr>
    <a:custClr>
      <a:srgbClr val="126661"/>
    </a:custClr>
    <a:custClr>
      <a:srgbClr val="6ADAD2"/>
    </a:custClr>
  </a:custClrLst>
  <a:extLst>
    <a:ext uri="{05A4C25C-085E-4340-85A3-A5531E510DB2}">
      <thm15:themeFamily xmlns:thm15="http://schemas.microsoft.com/office/thememl/2012/main" name="Corning_PowerPoint_16x9_Widescreeen_05Jan2023" id="{FF4172B3-1C5D-434B-9213-4780A370D70D}" vid="{E0E83E68-BD4E-4ECB-8191-E888B2D31CB3}"/>
    </a:ext>
  </a:extLst>
</a:theme>
</file>

<file path=ppt/theme/theme2.xml><?xml version="1.0" encoding="utf-8"?>
<a:theme xmlns:a="http://schemas.openxmlformats.org/drawingml/2006/main" name="1_Corning Light">
  <a:themeElements>
    <a:clrScheme name="Corning Light 1">
      <a:dk1>
        <a:srgbClr val="000000"/>
      </a:dk1>
      <a:lt1>
        <a:srgbClr val="FFFFFF"/>
      </a:lt1>
      <a:dk2>
        <a:srgbClr val="1A45D7"/>
      </a:dk2>
      <a:lt2>
        <a:srgbClr val="EEEEEE"/>
      </a:lt2>
      <a:accent1>
        <a:srgbClr val="1A45D7"/>
      </a:accent1>
      <a:accent2>
        <a:srgbClr val="069CA5"/>
      </a:accent2>
      <a:accent3>
        <a:srgbClr val="8038C1"/>
      </a:accent3>
      <a:accent4>
        <a:srgbClr val="DC2732"/>
      </a:accent4>
      <a:accent5>
        <a:srgbClr val="F15E17"/>
      </a:accent5>
      <a:accent6>
        <a:srgbClr val="419E3C"/>
      </a:accent6>
      <a:hlink>
        <a:srgbClr val="1A45D7"/>
      </a:hlink>
      <a:folHlink>
        <a:srgbClr val="1A45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a:defPPr>
      </a:lstStyle>
    </a:txDef>
  </a:objectDefaults>
  <a:extraClrSchemeLst/>
  <a:custClrLst>
    <a:custClr>
      <a:srgbClr val="262626"/>
    </a:custClr>
    <a:custClr>
      <a:srgbClr val="494949"/>
    </a:custClr>
    <a:custClr>
      <a:srgbClr val="757575"/>
    </a:custClr>
    <a:custClr>
      <a:srgbClr val="B6B6B6"/>
    </a:custClr>
    <a:custClr>
      <a:srgbClr val="0E2579"/>
    </a:custClr>
    <a:custClr>
      <a:srgbClr val="242DB5"/>
    </a:custClr>
    <a:custClr>
      <a:srgbClr val="DAF2FF"/>
    </a:custClr>
    <a:custClr>
      <a:srgbClr val="CD4200"/>
    </a:custClr>
    <a:custClr>
      <a:srgbClr val="FF9562"/>
    </a:custClr>
    <a:custClr>
      <a:srgbClr val="C00610"/>
    </a:custClr>
    <a:custClr>
      <a:srgbClr val="FF6B78"/>
    </a:custClr>
    <a:custClr>
      <a:srgbClr val="6821A0"/>
    </a:custClr>
    <a:custClr>
      <a:srgbClr val="B570F3"/>
    </a:custClr>
    <a:custClr>
      <a:srgbClr val="1D6916"/>
    </a:custClr>
    <a:custClr>
      <a:srgbClr val="80D97C"/>
    </a:custClr>
    <a:custClr>
      <a:srgbClr val="126661"/>
    </a:custClr>
    <a:custClr>
      <a:srgbClr val="6ADAD2"/>
    </a:custClr>
  </a:custClrLst>
  <a:extLst>
    <a:ext uri="{05A4C25C-085E-4340-85A3-A5531E510DB2}">
      <thm15:themeFamily xmlns:thm15="http://schemas.microsoft.com/office/thememl/2012/main" name="Corning_PowerPoint_16x9_Widescreeen_05Jan2023" id="{FF4172B3-1C5D-434B-9213-4780A370D70D}" vid="{E0E83E68-BD4E-4ECB-8191-E888B2D31CB3}"/>
    </a:ext>
  </a:extLst>
</a:theme>
</file>

<file path=ppt/theme/theme3.xml><?xml version="1.0" encoding="utf-8"?>
<a:theme xmlns:a="http://schemas.openxmlformats.org/drawingml/2006/main" name="Corning_Blue_Widescreen">
  <a:themeElements>
    <a:clrScheme name="Corning Primary Colors 20190220">
      <a:dk1>
        <a:sysClr val="windowText" lastClr="000000"/>
      </a:dk1>
      <a:lt1>
        <a:sysClr val="window" lastClr="FFFFFF"/>
      </a:lt1>
      <a:dk2>
        <a:srgbClr val="616365"/>
      </a:dk2>
      <a:lt2>
        <a:srgbClr val="CCCCCC"/>
      </a:lt2>
      <a:accent1>
        <a:srgbClr val="005293"/>
      </a:accent1>
      <a:accent2>
        <a:srgbClr val="99CCFF"/>
      </a:accent2>
      <a:accent3>
        <a:srgbClr val="0098DB"/>
      </a:accent3>
      <a:accent4>
        <a:srgbClr val="CCCCCC"/>
      </a:accent4>
      <a:accent5>
        <a:srgbClr val="33CC99"/>
      </a:accent5>
      <a:accent6>
        <a:srgbClr val="616365"/>
      </a:accent6>
      <a:hlink>
        <a:srgbClr val="0098DB"/>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rtlCol="0">
        <a:spAutoFit/>
      </a:bodyPr>
      <a:lstStyle>
        <a:defPPr algn="l">
          <a:defRPr dirty="0" smtClean="0"/>
        </a:defPPr>
      </a:lstStyle>
    </a:txDef>
  </a:objectDefaults>
  <a:extraClrSchemeLst/>
  <a:extLst>
    <a:ext uri="{05A4C25C-085E-4340-85A3-A5531E510DB2}">
      <thm15:themeFamily xmlns:thm15="http://schemas.microsoft.com/office/thememl/2012/main" name="Corning_301Blue_Widescreen.potx" id="{98D96009-3800-4069-A727-6E5A3BA1CBC5}" vid="{4FAC3D3D-2E5B-4D5F-B185-DE1086C83940}"/>
    </a:ext>
  </a:extLst>
</a:theme>
</file>

<file path=ppt/theme/theme4.xml><?xml version="1.0" encoding="utf-8"?>
<a:theme xmlns:a="http://schemas.openxmlformats.org/drawingml/2006/main" name="Corning Theme">
  <a:themeElements>
    <a:clrScheme name="Corning Primary Colors 20190220">
      <a:dk1>
        <a:sysClr val="windowText" lastClr="000000"/>
      </a:dk1>
      <a:lt1>
        <a:sysClr val="window" lastClr="FFFFFF"/>
      </a:lt1>
      <a:dk2>
        <a:srgbClr val="616365"/>
      </a:dk2>
      <a:lt2>
        <a:srgbClr val="CCCCCC"/>
      </a:lt2>
      <a:accent1>
        <a:srgbClr val="005293"/>
      </a:accent1>
      <a:accent2>
        <a:srgbClr val="99CCFF"/>
      </a:accent2>
      <a:accent3>
        <a:srgbClr val="0098DB"/>
      </a:accent3>
      <a:accent4>
        <a:srgbClr val="CCCCCC"/>
      </a:accent4>
      <a:accent5>
        <a:srgbClr val="33CC99"/>
      </a:accent5>
      <a:accent6>
        <a:srgbClr val="616365"/>
      </a:accent6>
      <a:hlink>
        <a:srgbClr val="0098DB"/>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rtlCol="0">
        <a:spAutoFit/>
      </a:bodyPr>
      <a:lstStyle>
        <a:defPPr algn="l">
          <a:defRPr dirty="0" smtClean="0"/>
        </a:defPPr>
      </a:lstStyle>
    </a:txDef>
  </a:objectDefaults>
  <a:extraClrSchemeLst/>
  <a:extLst>
    <a:ext uri="{05A4C25C-085E-4340-85A3-A5531E510DB2}">
      <thm15:themeFamily xmlns:thm15="http://schemas.microsoft.com/office/thememl/2012/main" name="Corning Theme" id="{83324602-BF79-4998-B3FE-62A94E5AB01B}" vid="{4E75425E-6CA7-482C-849B-B4FC401A956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A53A353AE76645A7225ACC85A25C53" ma:contentTypeVersion="13" ma:contentTypeDescription="Create a new document." ma:contentTypeScope="" ma:versionID="9e224d72777e38c74fc655fce0462f91">
  <xsd:schema xmlns:xsd="http://www.w3.org/2001/XMLSchema" xmlns:xs="http://www.w3.org/2001/XMLSchema" xmlns:p="http://schemas.microsoft.com/office/2006/metadata/properties" xmlns:ns2="a661da9b-d6e8-446f-b031-9851df60def0" xmlns:ns3="90b8a70b-14d5-481d-8f4b-00f4766a6765" targetNamespace="http://schemas.microsoft.com/office/2006/metadata/properties" ma:root="true" ma:fieldsID="f71a460e4445c5d6788b3a7c2676588a" ns2:_="" ns3:_="">
    <xsd:import namespace="a661da9b-d6e8-446f-b031-9851df60def0"/>
    <xsd:import namespace="90b8a70b-14d5-481d-8f4b-00f4766a67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TaxCatchAll" minOccurs="0"/>
                <xsd:element ref="ns2:MediaServiceGenerationTime" minOccurs="0"/>
                <xsd:element ref="ns2:MediaServiceEventHashCode" minOccurs="0"/>
                <xsd:element ref="ns2:lcf76f155ced4ddcb4097134ff3c332f"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61da9b-d6e8-446f-b031-9851df60de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1eed283-2912-4ef1-8436-4aa20eef62d6" ma:termSetId="09814cd3-568e-fe90-9814-8d621ff8fb84" ma:anchorId="fba54fb3-c3e1-fe81-a776-ca4b69148c4d" ma:open="true" ma:isKeyword="false">
      <xsd:complexType>
        <xsd:sequence>
          <xsd:element ref="pc:Terms" minOccurs="0" maxOccurs="1"/>
        </xsd:sequence>
      </xsd:complex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b8a70b-14d5-481d-8f4b-00f4766a67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4085be95-d662-4380-8b60-e89b7578f3c0}" ma:internalName="TaxCatchAll" ma:showField="CatchAllData" ma:web="90b8a70b-14d5-481d-8f4b-00f4766a67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0b8a70b-14d5-481d-8f4b-00f4766a6765">
      <UserInfo>
        <DisplayName>Bray, Stella H</DisplayName>
        <AccountId>8</AccountId>
        <AccountType/>
      </UserInfo>
      <UserInfo>
        <DisplayName>Robinson, Scott D</DisplayName>
        <AccountId>90</AccountId>
        <AccountType/>
      </UserInfo>
      <UserInfo>
        <DisplayName>Morris, Leslie</DisplayName>
        <AccountId>80</AccountId>
        <AccountType/>
      </UserInfo>
      <UserInfo>
        <DisplayName>Adeusi, Adeola Didi</DisplayName>
        <AccountId>7</AccountId>
        <AccountType/>
      </UserInfo>
      <UserInfo>
        <DisplayName>McNichols, Susan</DisplayName>
        <AccountId>35</AccountId>
        <AccountType/>
      </UserInfo>
      <UserInfo>
        <DisplayName>Satham, Ojas Adhir</DisplayName>
        <AccountId>34</AccountId>
        <AccountType/>
      </UserInfo>
      <UserInfo>
        <DisplayName>Senadheera, Lakmini</DisplayName>
        <AccountId>62</AccountId>
        <AccountType/>
      </UserInfo>
      <UserInfo>
        <DisplayName>Vincitore, Madeline</DisplayName>
        <AccountId>47</AccountId>
        <AccountType/>
      </UserInfo>
    </SharedWithUsers>
    <lcf76f155ced4ddcb4097134ff3c332f xmlns="a661da9b-d6e8-446f-b031-9851df60def0">
      <Terms xmlns="http://schemas.microsoft.com/office/infopath/2007/PartnerControls"/>
    </lcf76f155ced4ddcb4097134ff3c332f>
    <TaxCatchAll xmlns="90b8a70b-14d5-481d-8f4b-00f4766a676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EE4CD5-AB50-43B3-9857-BFFFAA923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61da9b-d6e8-446f-b031-9851df60def0"/>
    <ds:schemaRef ds:uri="90b8a70b-14d5-481d-8f4b-00f4766a67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6E2910-E973-475A-915C-71DC59729960}">
  <ds:schemaRefs>
    <ds:schemaRef ds:uri="http://purl.org/dc/elements/1.1/"/>
    <ds:schemaRef ds:uri="http://schemas.microsoft.com/office/2006/metadata/properties"/>
    <ds:schemaRef ds:uri="http://schemas.microsoft.com/office/2006/documentManagement/types"/>
    <ds:schemaRef ds:uri="3004eb61-de91-4c63-ba5e-274ffdef3759"/>
    <ds:schemaRef ds:uri="http://purl.org/dc/terms/"/>
    <ds:schemaRef ds:uri="http://schemas.openxmlformats.org/package/2006/metadata/core-properties"/>
    <ds:schemaRef ds:uri="ea82b6fe-e65b-43c2-ad99-137ee59b31e6"/>
    <ds:schemaRef ds:uri="http://purl.org/dc/dcmitype/"/>
    <ds:schemaRef ds:uri="http://schemas.microsoft.com/office/infopath/2007/PartnerControls"/>
    <ds:schemaRef ds:uri="http://www.w3.org/XML/1998/namespace"/>
    <ds:schemaRef ds:uri="90b8a70b-14d5-481d-8f4b-00f4766a6765"/>
    <ds:schemaRef ds:uri="a661da9b-d6e8-446f-b031-9851df60def0"/>
  </ds:schemaRefs>
</ds:datastoreItem>
</file>

<file path=customXml/itemProps3.xml><?xml version="1.0" encoding="utf-8"?>
<ds:datastoreItem xmlns:ds="http://schemas.openxmlformats.org/officeDocument/2006/customXml" ds:itemID="{E35659F3-FEDB-4433-9467-47ABED4F2A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626</TotalTime>
  <Words>6255</Words>
  <Application>Microsoft Office PowerPoint</Application>
  <PresentationFormat>Widescreen</PresentationFormat>
  <Paragraphs>670</Paragraphs>
  <Slides>45</Slides>
  <Notes>27</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Corning Light</vt:lpstr>
      <vt:lpstr>1_Corning Light</vt:lpstr>
      <vt:lpstr>Corning_Blue_Widescreen</vt:lpstr>
      <vt:lpstr>Corning Theme</vt:lpstr>
      <vt:lpstr>   Corning Scope 3 Emission Program –  Setting a Science Based Target   </vt:lpstr>
      <vt:lpstr>Information security</vt:lpstr>
      <vt:lpstr>PowerPoint Presentation</vt:lpstr>
      <vt:lpstr>Planned Training Webinars</vt:lpstr>
      <vt:lpstr>Agenda</vt:lpstr>
      <vt:lpstr>Webinar Objectives</vt:lpstr>
      <vt:lpstr>PowerPoint Presentation</vt:lpstr>
      <vt:lpstr>   Corning Scope 3 Emission Program  </vt:lpstr>
      <vt:lpstr>PowerPoint Presentation</vt:lpstr>
      <vt:lpstr>2023 Corning Sustainability Goals</vt:lpstr>
      <vt:lpstr>Greenhouse Gas (GHG) Emissions Reduction Goals</vt:lpstr>
      <vt:lpstr>PowerPoint Presentation</vt:lpstr>
      <vt:lpstr>PowerPoint Presentation</vt:lpstr>
      <vt:lpstr>PowerPoint Presentation</vt:lpstr>
      <vt:lpstr>PowerPoint Presentation</vt:lpstr>
      <vt:lpstr>PowerPoint Presentation</vt:lpstr>
      <vt:lpstr>Science Based Targets and SBTi Overview</vt:lpstr>
      <vt:lpstr>PowerPoint Presentation</vt:lpstr>
      <vt:lpstr>PowerPoint Presentation</vt:lpstr>
      <vt:lpstr>PowerPoint Presentation</vt:lpstr>
      <vt:lpstr>Operational Boundary: Scopes 1 , 2 &amp; 3</vt:lpstr>
      <vt:lpstr>SBTi Near-Term Target Criteria</vt:lpstr>
      <vt:lpstr>SBTi Net Zero Target Criteria</vt:lpstr>
      <vt:lpstr>Time Frame: Base Year and Target Year Considerations</vt:lpstr>
      <vt:lpstr>Boundary Considerations</vt:lpstr>
      <vt:lpstr>Method Considerations</vt:lpstr>
      <vt:lpstr>Sample SBTi Setting Timeline Approval Summary </vt:lpstr>
      <vt:lpstr>SBT Considerations for SBTi Approval Summary </vt:lpstr>
      <vt:lpstr>Emissions Reduction Levers to Achieve a SBT and SBT Achievement Roadmaps</vt:lpstr>
      <vt:lpstr>PowerPoint Presentation</vt:lpstr>
      <vt:lpstr>Emissions Reduction Levers to achieve an SBT</vt:lpstr>
      <vt:lpstr>Creating a Roadmap for Target Achievement</vt:lpstr>
      <vt:lpstr>Planning for Target Achievement </vt:lpstr>
      <vt:lpstr>Planning for Target Achievement </vt:lpstr>
      <vt:lpstr>Reporting Targets Through CDP</vt:lpstr>
      <vt:lpstr>Reporting GHG Targets: C4.1</vt:lpstr>
      <vt:lpstr>Reporting GHG Targets: C4.1a, Absolute Targets</vt:lpstr>
      <vt:lpstr>Reporting GHG Targets: C4.1a, Absolute Targets</vt:lpstr>
      <vt:lpstr>Reporting GHG Targets: C4.1a, Absolute Targets</vt:lpstr>
      <vt:lpstr>Next Steps and Resources</vt:lpstr>
      <vt:lpstr>Data &amp; Information Needs and Next Steps​</vt:lpstr>
      <vt:lpstr>Next Steps</vt:lpstr>
      <vt:lpstr>Target Setting Resources and Tools</vt:lpstr>
      <vt:lpstr> Thank you for your continued  support  contact us at gsmsustainability@corning.com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Adeusi, Adeola Didi</dc:creator>
  <cp:lastModifiedBy>McNichols, Susan</cp:lastModifiedBy>
  <cp:revision>7</cp:revision>
  <dcterms:created xsi:type="dcterms:W3CDTF">2023-04-20T11:40:00Z</dcterms:created>
  <dcterms:modified xsi:type="dcterms:W3CDTF">2023-05-23T23:30:22Z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1f609096-c6bf-49f8-b2ef-2cabad61865b</vt:lpwstr>
  </property>
  <property fmtid="{D5CDD505-2E9C-101B-9397-08002B2CF9AE}" pid="3" name="CorningFullClassification">
    <vt:lpwstr>TitusReset-MIP</vt:lpwstr>
  </property>
  <property fmtid="{D5CDD505-2E9C-101B-9397-08002B2CF9AE}" pid="4" name="ContentTypeId">
    <vt:lpwstr>0x01010083A53A353AE76645A7225ACC85A25C53</vt:lpwstr>
  </property>
  <property fmtid="{D5CDD505-2E9C-101B-9397-08002B2CF9AE}" pid="5" name="MSIP_Label_94e56da1-ea92-450b-bcad-67d23f2d9181_Enabled">
    <vt:lpwstr>true</vt:lpwstr>
  </property>
  <property fmtid="{D5CDD505-2E9C-101B-9397-08002B2CF9AE}" pid="6" name="MSIP_Label_94e56da1-ea92-450b-bcad-67d23f2d9181_SetDate">
    <vt:lpwstr>2023-04-20T11:46:54Z</vt:lpwstr>
  </property>
  <property fmtid="{D5CDD505-2E9C-101B-9397-08002B2CF9AE}" pid="7" name="MSIP_Label_94e56da1-ea92-450b-bcad-67d23f2d9181_Method">
    <vt:lpwstr>Privileged</vt:lpwstr>
  </property>
  <property fmtid="{D5CDD505-2E9C-101B-9397-08002B2CF9AE}" pid="8" name="MSIP_Label_94e56da1-ea92-450b-bcad-67d23f2d9181_Name">
    <vt:lpwstr>General - Corning (L4) Not-Encrypted (Anyone)</vt:lpwstr>
  </property>
  <property fmtid="{D5CDD505-2E9C-101B-9397-08002B2CF9AE}" pid="9" name="MSIP_Label_94e56da1-ea92-450b-bcad-67d23f2d9181_SiteId">
    <vt:lpwstr>b36a1e05-4a62-442b-83cf-dbdd6d7810e4</vt:lpwstr>
  </property>
  <property fmtid="{D5CDD505-2E9C-101B-9397-08002B2CF9AE}" pid="10" name="MSIP_Label_94e56da1-ea92-450b-bcad-67d23f2d9181_ActionId">
    <vt:lpwstr>718e61c9-4f03-4f95-ac11-05e3b94e00bc</vt:lpwstr>
  </property>
  <property fmtid="{D5CDD505-2E9C-101B-9397-08002B2CF9AE}" pid="11" name="MSIP_Label_94e56da1-ea92-450b-bcad-67d23f2d9181_ContentBits">
    <vt:lpwstr>2</vt:lpwstr>
  </property>
  <property fmtid="{D5CDD505-2E9C-101B-9397-08002B2CF9AE}" pid="12" name="ClassificationContentMarkingFooterLocations">
    <vt:lpwstr>Office Theme:8\Corning Light:5\1_Corning Light:5</vt:lpwstr>
  </property>
  <property fmtid="{D5CDD505-2E9C-101B-9397-08002B2CF9AE}" pid="13" name="ClassificationContentMarkingFooterText">
    <vt:lpwstr>General - Corning (L4)</vt:lpwstr>
  </property>
  <property fmtid="{D5CDD505-2E9C-101B-9397-08002B2CF9AE}" pid="14" name="MediaServiceImageTags">
    <vt:lpwstr/>
  </property>
</Properties>
</file>